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9" r:id="rId3"/>
    <p:sldId id="258" r:id="rId4"/>
    <p:sldId id="263" r:id="rId5"/>
    <p:sldId id="264" r:id="rId6"/>
    <p:sldId id="261" r:id="rId7"/>
    <p:sldId id="266" r:id="rId8"/>
    <p:sldId id="260" r:id="rId9"/>
    <p:sldId id="265"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F14C4-9174-4955-B675-83B35B10504C}" type="datetimeFigureOut">
              <a:rPr lang="en-US" smtClean="0"/>
              <a:t>6/15/2019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9E894-4A49-4281-B00E-8E81C25D2FD5}" type="slidenum">
              <a:rPr lang="en-US" smtClean="0"/>
              <a:t>‹#›</a:t>
            </a:fld>
            <a:endParaRPr lang="en-US" dirty="0"/>
          </a:p>
        </p:txBody>
      </p:sp>
    </p:spTree>
    <p:extLst>
      <p:ext uri="{BB962C8B-B14F-4D97-AF65-F5344CB8AC3E}">
        <p14:creationId xmlns:p14="http://schemas.microsoft.com/office/powerpoint/2010/main" val="3574429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D72FF90-FC5B-45D7-A9AD-95D9B7ED4A89}" type="datetime1">
              <a:rPr lang="en-US" smtClean="0"/>
              <a:t>6/15/2019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2399048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95B42E-DF0E-4434-AEC2-E34FA3F9314B}" type="datetime1">
              <a:rPr lang="en-US" smtClean="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56619153"/>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A95B42E-DF0E-4434-AEC2-E34FA3F9314B}" type="datetime1">
              <a:rPr lang="en-US" smtClean="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1743564065"/>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A95B42E-DF0E-4434-AEC2-E34FA3F9314B}" type="datetime1">
              <a:rPr lang="en-US" smtClean="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2281731086"/>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5B42E-DF0E-4434-AEC2-E34FA3F9314B}" type="datetime1">
              <a:rPr lang="en-US" smtClean="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291730793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A95B42E-DF0E-4434-AEC2-E34FA3F9314B}" type="datetime1">
              <a:rPr lang="en-US" smtClean="0"/>
              <a:t>6/15/2019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1990000765"/>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A95B42E-DF0E-4434-AEC2-E34FA3F9314B}" type="datetime1">
              <a:rPr lang="en-US" smtClean="0"/>
              <a:t>6/15/2019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1364539474"/>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B431264-BD66-4405-B477-0DC708A22586}" type="datetime1">
              <a:rPr lang="en-US" smtClean="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418313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945B5CE-FFAA-4A81-9CF0-7ADC64A80142}" type="datetime1">
              <a:rPr lang="en-US" smtClean="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84847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45C327-D1FA-4E7B-BB17-2E9F4DFDF73E}" type="datetime1">
              <a:rPr lang="en-US" smtClean="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2775151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082827-E61E-4806-A5A5-93364F76EF62}" type="datetime1">
              <a:rPr lang="en-US" smtClean="0"/>
              <a:t>6/15/2019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1980045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14B060-3FB4-42E9-8347-05101212CB44}" type="datetime1">
              <a:rPr lang="en-US" smtClean="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410061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0B4918-A222-4AE3-8A54-D1BCB0C814E3}" type="datetime1">
              <a:rPr lang="en-US" smtClean="0"/>
              <a:t>6/15/2019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1631934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B46B75-40D8-4CD9-976C-C257D5D89D56}" type="datetime1">
              <a:rPr lang="en-US" smtClean="0"/>
              <a:t>6/15/2019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100727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1C4F8-26CB-4F6A-AC0E-8D4DD24583A0}" type="datetime1">
              <a:rPr lang="en-US" smtClean="0"/>
              <a:t>6/15/2019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416868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212B57-6E0B-4D1A-BF5D-E31D8B64B082}" type="datetime1">
              <a:rPr lang="en-US" smtClean="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2507713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D0EF97-57F1-42FF-9D5F-31210C9E8A01}" type="datetime1">
              <a:rPr lang="en-US" smtClean="0"/>
              <a:t>6/15/2019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394E2EF-61EC-478C-B348-4DA49F24F2F5}" type="slidenum">
              <a:rPr lang="en-US" smtClean="0"/>
              <a:t>‹#›</a:t>
            </a:fld>
            <a:endParaRPr lang="en-US" dirty="0"/>
          </a:p>
        </p:txBody>
      </p:sp>
    </p:spTree>
    <p:extLst>
      <p:ext uri="{BB962C8B-B14F-4D97-AF65-F5344CB8AC3E}">
        <p14:creationId xmlns:p14="http://schemas.microsoft.com/office/powerpoint/2010/main" val="3746854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A95B42E-DF0E-4434-AEC2-E34FA3F9314B}" type="datetime1">
              <a:rPr lang="en-US" smtClean="0"/>
              <a:t>6/15/2019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394E2EF-61EC-478C-B348-4DA49F24F2F5}" type="slidenum">
              <a:rPr lang="en-US" smtClean="0"/>
              <a:t>‹#›</a:t>
            </a:fld>
            <a:endParaRPr lang="en-US" dirty="0"/>
          </a:p>
        </p:txBody>
      </p:sp>
    </p:spTree>
    <p:extLst>
      <p:ext uri="{BB962C8B-B14F-4D97-AF65-F5344CB8AC3E}">
        <p14:creationId xmlns:p14="http://schemas.microsoft.com/office/powerpoint/2010/main" val="29887801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24F0E-592C-4CB2-BE1A-048C19BECCEF}"/>
              </a:ext>
            </a:extLst>
          </p:cNvPr>
          <p:cNvSpPr>
            <a:spLocks noGrp="1"/>
          </p:cNvSpPr>
          <p:nvPr>
            <p:ph type="ctrTitle"/>
          </p:nvPr>
        </p:nvSpPr>
        <p:spPr/>
        <p:txBody>
          <a:bodyPr/>
          <a:lstStyle/>
          <a:p>
            <a:r>
              <a:rPr lang="en-US" b="0" i="0" u="none" strike="noStrike" dirty="0">
                <a:effectLst/>
                <a:latin typeface="&amp;quot"/>
              </a:rPr>
              <a:t>How to Get the Most from your Health Insurance</a:t>
            </a:r>
            <a:endParaRPr lang="en-US" dirty="0"/>
          </a:p>
        </p:txBody>
      </p:sp>
      <p:sp>
        <p:nvSpPr>
          <p:cNvPr id="3" name="Subtitle 2">
            <a:extLst>
              <a:ext uri="{FF2B5EF4-FFF2-40B4-BE49-F238E27FC236}">
                <a16:creationId xmlns:a16="http://schemas.microsoft.com/office/drawing/2014/main" id="{E934FEDD-AFC5-42A0-9C9F-DEEA04BA00E9}"/>
              </a:ext>
            </a:extLst>
          </p:cNvPr>
          <p:cNvSpPr>
            <a:spLocks noGrp="1"/>
          </p:cNvSpPr>
          <p:nvPr>
            <p:ph type="subTitle" idx="1"/>
          </p:nvPr>
        </p:nvSpPr>
        <p:spPr/>
        <p:txBody>
          <a:bodyPr/>
          <a:lstStyle/>
          <a:p>
            <a:r>
              <a:rPr lang="en-US" b="0" i="0" u="none" strike="noStrike" dirty="0">
                <a:solidFill>
                  <a:schemeClr val="bg2"/>
                </a:solidFill>
                <a:effectLst/>
                <a:latin typeface="Minion Web"/>
              </a:rPr>
              <a:t>Tips for Navigating the Insurance Jungle</a:t>
            </a:r>
            <a:endParaRPr lang="en-US" dirty="0">
              <a:solidFill>
                <a:schemeClr val="bg2"/>
              </a:solidFill>
            </a:endParaRPr>
          </a:p>
        </p:txBody>
      </p:sp>
      <p:pic>
        <p:nvPicPr>
          <p:cNvPr id="9" name="Picture 8">
            <a:extLst>
              <a:ext uri="{FF2B5EF4-FFF2-40B4-BE49-F238E27FC236}">
                <a16:creationId xmlns:a16="http://schemas.microsoft.com/office/drawing/2014/main" id="{3795FA7E-52FD-44DA-AFB2-9959E73B27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0900" y="6372225"/>
            <a:ext cx="914400" cy="349250"/>
          </a:xfrm>
          <a:prstGeom prst="rect">
            <a:avLst/>
          </a:prstGeom>
        </p:spPr>
      </p:pic>
    </p:spTree>
    <p:extLst>
      <p:ext uri="{BB962C8B-B14F-4D97-AF65-F5344CB8AC3E}">
        <p14:creationId xmlns:p14="http://schemas.microsoft.com/office/powerpoint/2010/main" val="2628082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D609-C02F-40D8-9AF8-A3C8DFE71654}"/>
              </a:ext>
            </a:extLst>
          </p:cNvPr>
          <p:cNvSpPr>
            <a:spLocks noGrp="1"/>
          </p:cNvSpPr>
          <p:nvPr>
            <p:ph type="title"/>
          </p:nvPr>
        </p:nvSpPr>
        <p:spPr/>
        <p:txBody>
          <a:bodyPr/>
          <a:lstStyle/>
          <a:p>
            <a:r>
              <a:rPr lang="en-US" dirty="0">
                <a:latin typeface="Minion Web"/>
              </a:rPr>
              <a:t>P</a:t>
            </a:r>
            <a:r>
              <a:rPr lang="en-US" b="0" i="0" u="none" strike="noStrike" dirty="0">
                <a:effectLst/>
                <a:latin typeface="Minion Web"/>
              </a:rPr>
              <a:t>itfalls</a:t>
            </a:r>
            <a:br>
              <a:rPr lang="en-US" b="0" i="0" u="none" strike="noStrike" dirty="0">
                <a:solidFill>
                  <a:srgbClr val="000000"/>
                </a:solidFill>
                <a:effectLst/>
                <a:latin typeface="Minion Web"/>
              </a:rPr>
            </a:br>
            <a:endParaRPr lang="en-US" dirty="0"/>
          </a:p>
        </p:txBody>
      </p:sp>
      <p:sp>
        <p:nvSpPr>
          <p:cNvPr id="3" name="Content Placeholder 2">
            <a:extLst>
              <a:ext uri="{FF2B5EF4-FFF2-40B4-BE49-F238E27FC236}">
                <a16:creationId xmlns:a16="http://schemas.microsoft.com/office/drawing/2014/main" id="{F8E89196-060F-43AD-962B-1AD3DF9819DC}"/>
              </a:ext>
            </a:extLst>
          </p:cNvPr>
          <p:cNvSpPr>
            <a:spLocks noGrp="1"/>
          </p:cNvSpPr>
          <p:nvPr>
            <p:ph idx="1"/>
          </p:nvPr>
        </p:nvSpPr>
        <p:spPr>
          <a:xfrm>
            <a:off x="1086338" y="2336800"/>
            <a:ext cx="8894275" cy="3683000"/>
          </a:xfrm>
        </p:spPr>
        <p:txBody>
          <a:bodyPr>
            <a:normAutofit/>
          </a:bodyPr>
          <a:lstStyle/>
          <a:p>
            <a:r>
              <a:rPr lang="en-US" sz="2000" dirty="0"/>
              <a:t>Listen and ask people to repeat or explain things you do not </a:t>
            </a:r>
            <a:r>
              <a:rPr lang="en-US" sz="2000" dirty="0">
                <a:latin typeface="Arial" panose="020B0604020202020204" pitchFamily="34" charset="0"/>
                <a:cs typeface="Arial" panose="020B0604020202020204" pitchFamily="34" charset="0"/>
              </a:rPr>
              <a:t>understand</a:t>
            </a:r>
            <a:r>
              <a:rPr lang="en-US" sz="2000" dirty="0"/>
              <a:t>… it’s their job to take care of you and its your life and well being. If you don’t tell them you don’t understand they won’t know. Ask for documentation of what they are telling you.</a:t>
            </a:r>
          </a:p>
          <a:p>
            <a:r>
              <a:rPr lang="en-US" sz="2000" dirty="0"/>
              <a:t>No news is not good news in billing. There are time limits on everyone for asking for and getting paid. You should receive copies of bills and documents indicating what was paid. If you do not, call and ask. People make mistakes and it can cost you time and money to correct their errors. </a:t>
            </a:r>
          </a:p>
        </p:txBody>
      </p:sp>
      <p:pic>
        <p:nvPicPr>
          <p:cNvPr id="7" name="Picture 6">
            <a:extLst>
              <a:ext uri="{FF2B5EF4-FFF2-40B4-BE49-F238E27FC236}">
                <a16:creationId xmlns:a16="http://schemas.microsoft.com/office/drawing/2014/main" id="{39772D5B-E93A-47D0-B3AF-E3E876C50F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06100" y="6356350"/>
            <a:ext cx="914400" cy="349250"/>
          </a:xfrm>
          <a:prstGeom prst="rect">
            <a:avLst/>
          </a:prstGeom>
        </p:spPr>
      </p:pic>
    </p:spTree>
    <p:extLst>
      <p:ext uri="{BB962C8B-B14F-4D97-AF65-F5344CB8AC3E}">
        <p14:creationId xmlns:p14="http://schemas.microsoft.com/office/powerpoint/2010/main" val="9677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4E9FA-59A0-4104-BA18-D042EB237F78}"/>
              </a:ext>
            </a:extLst>
          </p:cNvPr>
          <p:cNvSpPr>
            <a:spLocks noGrp="1"/>
          </p:cNvSpPr>
          <p:nvPr>
            <p:ph type="title"/>
          </p:nvPr>
        </p:nvSpPr>
        <p:spPr/>
        <p:txBody>
          <a:bodyPr/>
          <a:lstStyle/>
          <a:p>
            <a:r>
              <a:rPr lang="en-US" b="0" i="0" u="none" strike="noStrike" dirty="0">
                <a:effectLst/>
                <a:latin typeface="&amp;quot"/>
              </a:rPr>
              <a:t>How to Get the Most from your Health Insurance</a:t>
            </a:r>
            <a:endParaRPr lang="en-US" dirty="0"/>
          </a:p>
        </p:txBody>
      </p:sp>
      <p:sp>
        <p:nvSpPr>
          <p:cNvPr id="3" name="Content Placeholder 2">
            <a:extLst>
              <a:ext uri="{FF2B5EF4-FFF2-40B4-BE49-F238E27FC236}">
                <a16:creationId xmlns:a16="http://schemas.microsoft.com/office/drawing/2014/main" id="{11470350-EF02-4A0C-9727-23EA6EA4AC38}"/>
              </a:ext>
            </a:extLst>
          </p:cNvPr>
          <p:cNvSpPr>
            <a:spLocks noGrp="1"/>
          </p:cNvSpPr>
          <p:nvPr>
            <p:ph idx="1"/>
          </p:nvPr>
        </p:nvSpPr>
        <p:spPr/>
        <p:txBody>
          <a:bodyPr>
            <a:normAutofit/>
          </a:bodyPr>
          <a:lstStyle/>
          <a:p>
            <a:r>
              <a:rPr lang="en-US" sz="3200" b="0" i="0" u="none" strike="noStrike" dirty="0">
                <a:solidFill>
                  <a:srgbClr val="000000"/>
                </a:solidFill>
                <a:effectLst/>
                <a:latin typeface="Arial" panose="020B0604020202020204" pitchFamily="34" charset="0"/>
                <a:cs typeface="Arial" panose="020B0604020202020204" pitchFamily="34" charset="0"/>
              </a:rPr>
              <a:t>Generalities for dealing with insurance</a:t>
            </a:r>
          </a:p>
          <a:p>
            <a:r>
              <a:rPr lang="en-US" sz="3200" dirty="0">
                <a:solidFill>
                  <a:srgbClr val="000000"/>
                </a:solidFill>
                <a:latin typeface="Arial" panose="020B0604020202020204" pitchFamily="34" charset="0"/>
                <a:cs typeface="Arial" panose="020B0604020202020204" pitchFamily="34" charset="0"/>
              </a:rPr>
              <a:t>H</a:t>
            </a:r>
            <a:r>
              <a:rPr lang="en-US" sz="3200" b="0" i="0" u="none" strike="noStrike" dirty="0">
                <a:solidFill>
                  <a:srgbClr val="000000"/>
                </a:solidFill>
                <a:effectLst/>
                <a:latin typeface="Arial" panose="020B0604020202020204" pitchFamily="34" charset="0"/>
                <a:cs typeface="Arial" panose="020B0604020202020204" pitchFamily="34" charset="0"/>
              </a:rPr>
              <a:t>andling reimbursement</a:t>
            </a:r>
          </a:p>
          <a:p>
            <a:r>
              <a:rPr lang="en-US" sz="3200" dirty="0">
                <a:solidFill>
                  <a:srgbClr val="000000"/>
                </a:solidFill>
                <a:latin typeface="Arial" panose="020B0604020202020204" pitchFamily="34" charset="0"/>
                <a:cs typeface="Arial" panose="020B0604020202020204" pitchFamily="34" charset="0"/>
              </a:rPr>
              <a:t>P</a:t>
            </a:r>
            <a:r>
              <a:rPr lang="en-US" sz="3200" b="0" i="0" u="none" strike="noStrike" dirty="0">
                <a:solidFill>
                  <a:srgbClr val="000000"/>
                </a:solidFill>
                <a:effectLst/>
                <a:latin typeface="Arial" panose="020B0604020202020204" pitchFamily="34" charset="0"/>
                <a:cs typeface="Arial" panose="020B0604020202020204" pitchFamily="34" charset="0"/>
              </a:rPr>
              <a:t>aperwork preparation</a:t>
            </a:r>
          </a:p>
          <a:p>
            <a:r>
              <a:rPr lang="en-US" sz="3200" dirty="0">
                <a:solidFill>
                  <a:srgbClr val="000000"/>
                </a:solidFill>
                <a:latin typeface="Arial" panose="020B0604020202020204" pitchFamily="34" charset="0"/>
                <a:cs typeface="Arial" panose="020B0604020202020204" pitchFamily="34" charset="0"/>
              </a:rPr>
              <a:t>P</a:t>
            </a:r>
            <a:r>
              <a:rPr lang="en-US" sz="3200" b="0" i="0" u="none" strike="noStrike" dirty="0">
                <a:solidFill>
                  <a:srgbClr val="000000"/>
                </a:solidFill>
                <a:effectLst/>
                <a:latin typeface="Arial" panose="020B0604020202020204" pitchFamily="34" charset="0"/>
                <a:cs typeface="Arial" panose="020B0604020202020204" pitchFamily="34" charset="0"/>
              </a:rPr>
              <a:t>itfalls</a:t>
            </a:r>
          </a:p>
        </p:txBody>
      </p:sp>
      <p:pic>
        <p:nvPicPr>
          <p:cNvPr id="7" name="Picture 6">
            <a:extLst>
              <a:ext uri="{FF2B5EF4-FFF2-40B4-BE49-F238E27FC236}">
                <a16:creationId xmlns:a16="http://schemas.microsoft.com/office/drawing/2014/main" id="{FC837AC1-7331-4F78-9AE4-E07B4CF649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9925" y="6372225"/>
            <a:ext cx="914400" cy="349250"/>
          </a:xfrm>
          <a:prstGeom prst="rect">
            <a:avLst/>
          </a:prstGeom>
        </p:spPr>
      </p:pic>
    </p:spTree>
    <p:extLst>
      <p:ext uri="{BB962C8B-B14F-4D97-AF65-F5344CB8AC3E}">
        <p14:creationId xmlns:p14="http://schemas.microsoft.com/office/powerpoint/2010/main" val="2154954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4E9FA-59A0-4104-BA18-D042EB237F78}"/>
              </a:ext>
            </a:extLst>
          </p:cNvPr>
          <p:cNvSpPr>
            <a:spLocks noGrp="1"/>
          </p:cNvSpPr>
          <p:nvPr>
            <p:ph type="title"/>
          </p:nvPr>
        </p:nvSpPr>
        <p:spPr/>
        <p:txBody>
          <a:bodyPr/>
          <a:lstStyle/>
          <a:p>
            <a:r>
              <a:rPr lang="en-US" b="0" i="0" u="none" strike="noStrike" dirty="0">
                <a:effectLst/>
                <a:latin typeface="Minion Web"/>
              </a:rPr>
              <a:t>Generalities for dealing with insurance</a:t>
            </a:r>
          </a:p>
        </p:txBody>
      </p:sp>
      <p:sp>
        <p:nvSpPr>
          <p:cNvPr id="3" name="Content Placeholder 2">
            <a:extLst>
              <a:ext uri="{FF2B5EF4-FFF2-40B4-BE49-F238E27FC236}">
                <a16:creationId xmlns:a16="http://schemas.microsoft.com/office/drawing/2014/main" id="{11470350-EF02-4A0C-9727-23EA6EA4AC38}"/>
              </a:ext>
            </a:extLst>
          </p:cNvPr>
          <p:cNvSpPr>
            <a:spLocks noGrp="1"/>
          </p:cNvSpPr>
          <p:nvPr>
            <p:ph idx="1"/>
          </p:nvPr>
        </p:nvSpPr>
        <p:spPr>
          <a:xfrm>
            <a:off x="937846" y="2227385"/>
            <a:ext cx="9315939" cy="4440115"/>
          </a:xfrm>
        </p:spPr>
        <p:txBody>
          <a:bodyPr>
            <a:normAutofit fontScale="47500" lnSpcReduction="20000"/>
          </a:bodyPr>
          <a:lstStyle/>
          <a:p>
            <a:r>
              <a:rPr lang="en-US" sz="3000" b="0" i="0" u="none" strike="noStrike" dirty="0">
                <a:solidFill>
                  <a:srgbClr val="111111"/>
                </a:solidFill>
                <a:effectLst/>
                <a:latin typeface="Arial" panose="020B0604020202020204" pitchFamily="34" charset="0"/>
                <a:cs typeface="Arial" panose="020B0604020202020204" pitchFamily="34" charset="0"/>
              </a:rPr>
              <a:t>Search online to find the doctors availab</a:t>
            </a:r>
            <a:r>
              <a:rPr lang="en-US" sz="3000" dirty="0">
                <a:solidFill>
                  <a:srgbClr val="111111"/>
                </a:solidFill>
                <a:latin typeface="Arial" panose="020B0604020202020204" pitchFamily="34" charset="0"/>
                <a:cs typeface="Arial" panose="020B0604020202020204" pitchFamily="34" charset="0"/>
              </a:rPr>
              <a:t>le to you as well as those </a:t>
            </a:r>
            <a:r>
              <a:rPr lang="en-US" sz="3000" b="0" i="0" u="none" strike="noStrike" dirty="0">
                <a:solidFill>
                  <a:srgbClr val="111111"/>
                </a:solidFill>
                <a:effectLst/>
                <a:latin typeface="Arial" panose="020B0604020202020204" pitchFamily="34" charset="0"/>
                <a:cs typeface="Arial" panose="020B0604020202020204" pitchFamily="34" charset="0"/>
              </a:rPr>
              <a:t>you may want to use.</a:t>
            </a:r>
          </a:p>
          <a:p>
            <a:pPr lvl="1"/>
            <a:r>
              <a:rPr lang="en-US" sz="3000" dirty="0">
                <a:solidFill>
                  <a:srgbClr val="111111"/>
                </a:solidFill>
                <a:latin typeface="Arial" panose="020B0604020202020204" pitchFamily="34" charset="0"/>
                <a:cs typeface="Arial" panose="020B0604020202020204" pitchFamily="34" charset="0"/>
              </a:rPr>
              <a:t>If the doctors you want are not “in network” does your insurance company allow patients to “nominate” providers for the network? </a:t>
            </a:r>
            <a:endParaRPr lang="en-US" sz="3000" b="0" i="0" u="none" strike="noStrike" dirty="0">
              <a:solidFill>
                <a:srgbClr val="111111"/>
              </a:solidFill>
              <a:effectLst/>
              <a:latin typeface="Arial" panose="020B0604020202020204" pitchFamily="34" charset="0"/>
              <a:cs typeface="Arial" panose="020B0604020202020204" pitchFamily="34" charset="0"/>
            </a:endParaRPr>
          </a:p>
          <a:p>
            <a:r>
              <a:rPr lang="en-US" sz="3000" b="0" i="0" u="none" strike="noStrike" dirty="0">
                <a:solidFill>
                  <a:srgbClr val="111111"/>
                </a:solidFill>
                <a:effectLst/>
                <a:latin typeface="Arial" panose="020B0604020202020204" pitchFamily="34" charset="0"/>
                <a:cs typeface="Arial" panose="020B0604020202020204" pitchFamily="34" charset="0"/>
              </a:rPr>
              <a:t>Read or call about preventative care benefits.</a:t>
            </a:r>
          </a:p>
          <a:p>
            <a:pPr lvl="1"/>
            <a:r>
              <a:rPr lang="en-US" sz="3000" dirty="0">
                <a:solidFill>
                  <a:srgbClr val="111111"/>
                </a:solidFill>
                <a:latin typeface="Arial" panose="020B0604020202020204" pitchFamily="34" charset="0"/>
                <a:cs typeface="Arial" panose="020B0604020202020204" pitchFamily="34" charset="0"/>
              </a:rPr>
              <a:t>Ask what insurance types and companies the providers you want will accept</a:t>
            </a:r>
          </a:p>
          <a:p>
            <a:pPr lvl="1"/>
            <a:r>
              <a:rPr lang="en-US" sz="3000" b="0" i="0" u="none" strike="noStrike" dirty="0">
                <a:solidFill>
                  <a:srgbClr val="111111"/>
                </a:solidFill>
                <a:effectLst/>
                <a:latin typeface="Arial" panose="020B0604020202020204" pitchFamily="34" charset="0"/>
                <a:cs typeface="Arial" panose="020B0604020202020204" pitchFamily="34" charset="0"/>
              </a:rPr>
              <a:t>Talk to your insurance carrier:</a:t>
            </a:r>
          </a:p>
          <a:p>
            <a:pPr lvl="2"/>
            <a:r>
              <a:rPr lang="en-US" sz="3000" dirty="0">
                <a:solidFill>
                  <a:srgbClr val="111111"/>
                </a:solidFill>
                <a:latin typeface="Arial" panose="020B0604020202020204" pitchFamily="34" charset="0"/>
                <a:cs typeface="Arial" panose="020B0604020202020204" pitchFamily="34" charset="0"/>
              </a:rPr>
              <a:t>Customer service</a:t>
            </a:r>
          </a:p>
          <a:p>
            <a:pPr lvl="2"/>
            <a:r>
              <a:rPr lang="en-US" sz="3000" b="0" i="0" u="none" strike="noStrike" dirty="0">
                <a:solidFill>
                  <a:srgbClr val="111111"/>
                </a:solidFill>
                <a:effectLst/>
                <a:latin typeface="Arial" panose="020B0604020202020204" pitchFamily="34" charset="0"/>
                <a:cs typeface="Arial" panose="020B0604020202020204" pitchFamily="34" charset="0"/>
              </a:rPr>
              <a:t>Care management / Nurse Advisors / utilization management </a:t>
            </a:r>
          </a:p>
          <a:p>
            <a:pPr lvl="2"/>
            <a:r>
              <a:rPr lang="en-US" sz="3000" b="0" i="0" u="none" strike="noStrike" dirty="0">
                <a:solidFill>
                  <a:srgbClr val="111111"/>
                </a:solidFill>
                <a:effectLst/>
                <a:latin typeface="Arial" panose="020B0604020202020204" pitchFamily="34" charset="0"/>
                <a:cs typeface="Arial" panose="020B0604020202020204" pitchFamily="34" charset="0"/>
              </a:rPr>
              <a:t>Do you have precertification requirements? Need Referrals? </a:t>
            </a:r>
          </a:p>
          <a:p>
            <a:r>
              <a:rPr lang="en-US" sz="3000" b="0" i="0" u="none" strike="noStrike" dirty="0">
                <a:solidFill>
                  <a:srgbClr val="111111"/>
                </a:solidFill>
                <a:effectLst/>
                <a:latin typeface="Arial" panose="020B0604020202020204" pitchFamily="34" charset="0"/>
                <a:cs typeface="Arial" panose="020B0604020202020204" pitchFamily="34" charset="0"/>
              </a:rPr>
              <a:t>Know what your responsibilities are for out of pocket costs, track everything</a:t>
            </a:r>
          </a:p>
          <a:p>
            <a:pPr lvl="1"/>
            <a:r>
              <a:rPr lang="en-US" sz="3000" dirty="0">
                <a:solidFill>
                  <a:srgbClr val="111111"/>
                </a:solidFill>
                <a:latin typeface="Arial" panose="020B0604020202020204" pitchFamily="34" charset="0"/>
                <a:cs typeface="Arial" panose="020B0604020202020204" pitchFamily="34" charset="0"/>
              </a:rPr>
              <a:t>Your deductible</a:t>
            </a:r>
          </a:p>
          <a:p>
            <a:pPr lvl="1"/>
            <a:r>
              <a:rPr lang="en-US" sz="3000" b="0" i="0" u="none" strike="noStrike" dirty="0">
                <a:solidFill>
                  <a:srgbClr val="111111"/>
                </a:solidFill>
                <a:effectLst/>
                <a:latin typeface="Arial" panose="020B0604020202020204" pitchFamily="34" charset="0"/>
                <a:cs typeface="Arial" panose="020B0604020202020204" pitchFamily="34" charset="0"/>
              </a:rPr>
              <a:t>Copayments</a:t>
            </a:r>
          </a:p>
          <a:p>
            <a:pPr lvl="1"/>
            <a:r>
              <a:rPr lang="en-US" sz="3000" dirty="0">
                <a:solidFill>
                  <a:srgbClr val="111111"/>
                </a:solidFill>
                <a:latin typeface="Arial" panose="020B0604020202020204" pitchFamily="34" charset="0"/>
                <a:cs typeface="Arial" panose="020B0604020202020204" pitchFamily="34" charset="0"/>
              </a:rPr>
              <a:t>Coinsurance</a:t>
            </a:r>
          </a:p>
          <a:p>
            <a:pPr lvl="1"/>
            <a:r>
              <a:rPr lang="en-US" sz="3000" b="0" i="0" u="none" strike="noStrike" dirty="0">
                <a:solidFill>
                  <a:srgbClr val="111111"/>
                </a:solidFill>
                <a:effectLst/>
                <a:latin typeface="Arial" panose="020B0604020202020204" pitchFamily="34" charset="0"/>
                <a:cs typeface="Arial" panose="020B0604020202020204" pitchFamily="34" charset="0"/>
              </a:rPr>
              <a:t>In network vs out of network benefits</a:t>
            </a:r>
          </a:p>
          <a:p>
            <a:r>
              <a:rPr lang="en-US" sz="3000" b="0" i="0" u="none" strike="noStrike" dirty="0">
                <a:solidFill>
                  <a:srgbClr val="111111"/>
                </a:solidFill>
                <a:effectLst/>
                <a:latin typeface="Arial" panose="020B0604020202020204" pitchFamily="34" charset="0"/>
                <a:cs typeface="Arial" panose="020B0604020202020204" pitchFamily="34" charset="0"/>
              </a:rPr>
              <a:t>Insurance laws differ from state to state, ask what things will cost you. </a:t>
            </a:r>
          </a:p>
          <a:p>
            <a:endParaRPr lang="en-US" dirty="0"/>
          </a:p>
        </p:txBody>
      </p:sp>
      <p:pic>
        <p:nvPicPr>
          <p:cNvPr id="7" name="Picture 6">
            <a:extLst>
              <a:ext uri="{FF2B5EF4-FFF2-40B4-BE49-F238E27FC236}">
                <a16:creationId xmlns:a16="http://schemas.microsoft.com/office/drawing/2014/main" id="{DF925410-A1CF-4AD1-B190-7AACADB37A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2775" y="6318250"/>
            <a:ext cx="914400" cy="349250"/>
          </a:xfrm>
          <a:prstGeom prst="rect">
            <a:avLst/>
          </a:prstGeom>
        </p:spPr>
      </p:pic>
    </p:spTree>
    <p:extLst>
      <p:ext uri="{BB962C8B-B14F-4D97-AF65-F5344CB8AC3E}">
        <p14:creationId xmlns:p14="http://schemas.microsoft.com/office/powerpoint/2010/main" val="302553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A342F-AEFF-4CF2-92A2-064A47AE4DF8}"/>
              </a:ext>
            </a:extLst>
          </p:cNvPr>
          <p:cNvSpPr>
            <a:spLocks noGrp="1"/>
          </p:cNvSpPr>
          <p:nvPr>
            <p:ph type="title"/>
          </p:nvPr>
        </p:nvSpPr>
        <p:spPr/>
        <p:txBody>
          <a:bodyPr/>
          <a:lstStyle/>
          <a:p>
            <a:r>
              <a:rPr lang="en-US" b="0" i="0" u="none" strike="noStrike" dirty="0">
                <a:effectLst/>
                <a:latin typeface="Minion Web"/>
              </a:rPr>
              <a:t>Generalities for dealing with insurance</a:t>
            </a:r>
            <a:endParaRPr lang="en-US" dirty="0"/>
          </a:p>
        </p:txBody>
      </p:sp>
      <p:sp>
        <p:nvSpPr>
          <p:cNvPr id="3" name="Content Placeholder 2">
            <a:extLst>
              <a:ext uri="{FF2B5EF4-FFF2-40B4-BE49-F238E27FC236}">
                <a16:creationId xmlns:a16="http://schemas.microsoft.com/office/drawing/2014/main" id="{54424E14-1F04-407D-B974-A9B41157D79B}"/>
              </a:ext>
            </a:extLst>
          </p:cNvPr>
          <p:cNvSpPr>
            <a:spLocks noGrp="1"/>
          </p:cNvSpPr>
          <p:nvPr>
            <p:ph idx="1"/>
          </p:nvPr>
        </p:nvSpPr>
        <p:spPr>
          <a:xfrm>
            <a:off x="1000369" y="2297723"/>
            <a:ext cx="9425353" cy="4369777"/>
          </a:xfrm>
        </p:spPr>
        <p:txBody>
          <a:bodyPr>
            <a:normAutofit fontScale="85000" lnSpcReduction="20000"/>
          </a:bodyPr>
          <a:lstStyle/>
          <a:p>
            <a:r>
              <a:rPr lang="en-US" dirty="0"/>
              <a:t>Do not assume – Ask</a:t>
            </a:r>
          </a:p>
          <a:p>
            <a:pPr lvl="1"/>
            <a:r>
              <a:rPr lang="en-US" dirty="0"/>
              <a:t>Do not assume that tests in a doctor's office are covered by insurance. Call your insurance company to see if the test is covered</a:t>
            </a:r>
          </a:p>
          <a:p>
            <a:r>
              <a:rPr lang="en-US" dirty="0"/>
              <a:t>Document </a:t>
            </a:r>
          </a:p>
          <a:p>
            <a:pPr lvl="1"/>
            <a:r>
              <a:rPr lang="en-US" dirty="0">
                <a:latin typeface="Arial" panose="020B0604020202020204" pitchFamily="34" charset="0"/>
                <a:cs typeface="Arial" panose="020B0604020202020204" pitchFamily="34" charset="0"/>
              </a:rPr>
              <a:t>Keep</a:t>
            </a:r>
            <a:r>
              <a:rPr lang="en-US" dirty="0"/>
              <a:t> track of </a:t>
            </a:r>
          </a:p>
          <a:p>
            <a:pPr lvl="2"/>
            <a:r>
              <a:rPr lang="en-US" dirty="0"/>
              <a:t>what people tell you</a:t>
            </a:r>
          </a:p>
          <a:p>
            <a:pPr lvl="2"/>
            <a:r>
              <a:rPr lang="en-US" dirty="0"/>
              <a:t>What providers you see</a:t>
            </a:r>
          </a:p>
          <a:p>
            <a:pPr lvl="2"/>
            <a:r>
              <a:rPr lang="en-US" dirty="0"/>
              <a:t>What you pay and to whom</a:t>
            </a:r>
          </a:p>
          <a:p>
            <a:pPr lvl="2"/>
            <a:r>
              <a:rPr lang="en-US" dirty="0"/>
              <a:t>Your symptoms </a:t>
            </a:r>
          </a:p>
          <a:p>
            <a:pPr lvl="2"/>
            <a:r>
              <a:rPr lang="en-US" dirty="0"/>
              <a:t>Write letters, Document calls in your journal, keep a record of your concerns, questions and instructions from others </a:t>
            </a:r>
          </a:p>
          <a:p>
            <a:r>
              <a:rPr lang="en-US" dirty="0"/>
              <a:t>Be organized</a:t>
            </a:r>
          </a:p>
          <a:p>
            <a:pPr lvl="1"/>
            <a:r>
              <a:rPr lang="en-US" dirty="0"/>
              <a:t>Keep a journal / Document on your computer your calls / Create a paper trail of understanding</a:t>
            </a:r>
          </a:p>
          <a:p>
            <a:pPr lvl="1"/>
            <a:r>
              <a:rPr lang="en-US" dirty="0"/>
              <a:t>Keep receipts organized</a:t>
            </a:r>
          </a:p>
          <a:p>
            <a:pPr lvl="1"/>
            <a:r>
              <a:rPr lang="en-US" dirty="0"/>
              <a:t>Use tools your insurance company provides: Directories, Cost estimation tools, help lines, websites – register if they have that option</a:t>
            </a:r>
          </a:p>
          <a:p>
            <a:endParaRPr lang="en-US" b="1" dirty="0"/>
          </a:p>
          <a:p>
            <a:endParaRPr lang="en-US" dirty="0"/>
          </a:p>
        </p:txBody>
      </p:sp>
      <p:pic>
        <p:nvPicPr>
          <p:cNvPr id="7" name="Picture 6">
            <a:extLst>
              <a:ext uri="{FF2B5EF4-FFF2-40B4-BE49-F238E27FC236}">
                <a16:creationId xmlns:a16="http://schemas.microsoft.com/office/drawing/2014/main" id="{D9D87BAA-8F8D-4028-AB2F-CD1ABFD35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0875" y="6318250"/>
            <a:ext cx="914400" cy="349250"/>
          </a:xfrm>
          <a:prstGeom prst="rect">
            <a:avLst/>
          </a:prstGeom>
        </p:spPr>
      </p:pic>
    </p:spTree>
    <p:extLst>
      <p:ext uri="{BB962C8B-B14F-4D97-AF65-F5344CB8AC3E}">
        <p14:creationId xmlns:p14="http://schemas.microsoft.com/office/powerpoint/2010/main" val="58000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A342F-AEFF-4CF2-92A2-064A47AE4DF8}"/>
              </a:ext>
            </a:extLst>
          </p:cNvPr>
          <p:cNvSpPr>
            <a:spLocks noGrp="1"/>
          </p:cNvSpPr>
          <p:nvPr>
            <p:ph type="title"/>
          </p:nvPr>
        </p:nvSpPr>
        <p:spPr/>
        <p:txBody>
          <a:bodyPr/>
          <a:lstStyle/>
          <a:p>
            <a:r>
              <a:rPr lang="en-US" b="0" i="0" u="none" strike="noStrike" dirty="0">
                <a:effectLst/>
                <a:latin typeface="Minion Web"/>
              </a:rPr>
              <a:t>Generalities for dealing with insurance</a:t>
            </a:r>
            <a:endParaRPr lang="en-US" dirty="0"/>
          </a:p>
        </p:txBody>
      </p:sp>
      <p:sp>
        <p:nvSpPr>
          <p:cNvPr id="3" name="Content Placeholder 2">
            <a:extLst>
              <a:ext uri="{FF2B5EF4-FFF2-40B4-BE49-F238E27FC236}">
                <a16:creationId xmlns:a16="http://schemas.microsoft.com/office/drawing/2014/main" id="{54424E14-1F04-407D-B974-A9B41157D79B}"/>
              </a:ext>
            </a:extLst>
          </p:cNvPr>
          <p:cNvSpPr>
            <a:spLocks noGrp="1"/>
          </p:cNvSpPr>
          <p:nvPr>
            <p:ph idx="1"/>
          </p:nvPr>
        </p:nvSpPr>
        <p:spPr>
          <a:xfrm>
            <a:off x="1039446" y="2352431"/>
            <a:ext cx="9214339" cy="4228123"/>
          </a:xfrm>
        </p:spPr>
        <p:txBody>
          <a:bodyPr>
            <a:normAutofit/>
          </a:bodyPr>
          <a:lstStyle/>
          <a:p>
            <a:r>
              <a:rPr lang="en-US" b="1" dirty="0"/>
              <a:t>Read</a:t>
            </a:r>
          </a:p>
          <a:p>
            <a:pPr lvl="1"/>
            <a:r>
              <a:rPr lang="en-US" dirty="0"/>
              <a:t>Read your insurance documents, call them and ask questions</a:t>
            </a:r>
          </a:p>
          <a:p>
            <a:pPr lvl="1"/>
            <a:r>
              <a:rPr lang="en-US" dirty="0"/>
              <a:t>Read EOBs (Explanations of Benefits) sent to you by providers as well as EOPs (Explanations of Payment) that may come from your insurance company. These should match up with your receipts, experiences. </a:t>
            </a:r>
          </a:p>
          <a:p>
            <a:pPr lvl="1"/>
            <a:r>
              <a:rPr lang="en-US" dirty="0"/>
              <a:t>Read your ID card… </a:t>
            </a:r>
            <a:r>
              <a:rPr lang="en-US" dirty="0">
                <a:latin typeface="Arial" panose="020B0604020202020204" pitchFamily="34" charset="0"/>
                <a:cs typeface="Arial" panose="020B0604020202020204" pitchFamily="34" charset="0"/>
              </a:rPr>
              <a:t>Call</a:t>
            </a:r>
            <a:r>
              <a:rPr lang="en-US" dirty="0"/>
              <a:t> the customer service number on the back of your insurance card and ask if there is a nurse's hotline. Many insurance companies have service or nurse's hotline 24 hours a day, ask if they have Centers of Excellence, </a:t>
            </a:r>
          </a:p>
          <a:p>
            <a:pPr lvl="1"/>
            <a:r>
              <a:rPr lang="en-US" dirty="0"/>
              <a:t>Look in your insurance carriers website for what is covered and what is not covered, call customer service and ask questions if you cannot understand or are not sure of something. </a:t>
            </a:r>
          </a:p>
          <a:p>
            <a:endParaRPr lang="en-US" b="1" dirty="0"/>
          </a:p>
          <a:p>
            <a:endParaRPr lang="en-US" dirty="0"/>
          </a:p>
          <a:p>
            <a:endParaRPr lang="en-US" b="1" dirty="0"/>
          </a:p>
          <a:p>
            <a:endParaRPr lang="en-US" dirty="0"/>
          </a:p>
        </p:txBody>
      </p:sp>
      <p:pic>
        <p:nvPicPr>
          <p:cNvPr id="7" name="Picture 6">
            <a:extLst>
              <a:ext uri="{FF2B5EF4-FFF2-40B4-BE49-F238E27FC236}">
                <a16:creationId xmlns:a16="http://schemas.microsoft.com/office/drawing/2014/main" id="{E02F3931-1D46-442A-A387-DEF6257A6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7525" y="6311900"/>
            <a:ext cx="914400" cy="349250"/>
          </a:xfrm>
          <a:prstGeom prst="rect">
            <a:avLst/>
          </a:prstGeom>
        </p:spPr>
      </p:pic>
    </p:spTree>
    <p:extLst>
      <p:ext uri="{BB962C8B-B14F-4D97-AF65-F5344CB8AC3E}">
        <p14:creationId xmlns:p14="http://schemas.microsoft.com/office/powerpoint/2010/main" val="397865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4E9FA-59A0-4104-BA18-D042EB237F78}"/>
              </a:ext>
            </a:extLst>
          </p:cNvPr>
          <p:cNvSpPr>
            <a:spLocks noGrp="1"/>
          </p:cNvSpPr>
          <p:nvPr>
            <p:ph type="title"/>
          </p:nvPr>
        </p:nvSpPr>
        <p:spPr/>
        <p:txBody>
          <a:bodyPr/>
          <a:lstStyle/>
          <a:p>
            <a:r>
              <a:rPr lang="en-US" dirty="0">
                <a:latin typeface="Minion Web"/>
              </a:rPr>
              <a:t>P</a:t>
            </a:r>
            <a:r>
              <a:rPr lang="en-US" b="0" i="0" u="none" strike="noStrike" dirty="0">
                <a:effectLst/>
                <a:latin typeface="Minion Web"/>
              </a:rPr>
              <a:t>aperwork preparation</a:t>
            </a:r>
          </a:p>
        </p:txBody>
      </p:sp>
      <p:sp>
        <p:nvSpPr>
          <p:cNvPr id="3" name="Content Placeholder 2">
            <a:extLst>
              <a:ext uri="{FF2B5EF4-FFF2-40B4-BE49-F238E27FC236}">
                <a16:creationId xmlns:a16="http://schemas.microsoft.com/office/drawing/2014/main" id="{11470350-EF02-4A0C-9727-23EA6EA4AC38}"/>
              </a:ext>
            </a:extLst>
          </p:cNvPr>
          <p:cNvSpPr>
            <a:spLocks noGrp="1"/>
          </p:cNvSpPr>
          <p:nvPr>
            <p:ph idx="1"/>
          </p:nvPr>
        </p:nvSpPr>
        <p:spPr>
          <a:xfrm>
            <a:off x="1062892" y="2391507"/>
            <a:ext cx="9190893" cy="4149969"/>
          </a:xfrm>
        </p:spPr>
        <p:txBody>
          <a:bodyPr>
            <a:normAutofit/>
          </a:bodyPr>
          <a:lstStyle/>
          <a:p>
            <a:r>
              <a:rPr lang="en-US" sz="2400" b="0" i="0" u="none" strike="noStrike" dirty="0">
                <a:solidFill>
                  <a:srgbClr val="111111"/>
                </a:solidFill>
                <a:effectLst/>
                <a:latin typeface="&amp;quot"/>
              </a:rPr>
              <a:t>Keep a list of all your information written out, take copies with you to </a:t>
            </a:r>
            <a:r>
              <a:rPr lang="en-US" sz="2400" dirty="0">
                <a:solidFill>
                  <a:srgbClr val="111111"/>
                </a:solidFill>
                <a:latin typeface="&amp;quot"/>
              </a:rPr>
              <a:t>share </a:t>
            </a:r>
            <a:r>
              <a:rPr lang="en-US" sz="2400" b="0" i="0" u="none" strike="noStrike" dirty="0">
                <a:solidFill>
                  <a:srgbClr val="111111"/>
                </a:solidFill>
                <a:effectLst/>
                <a:latin typeface="&amp;quot"/>
              </a:rPr>
              <a:t>at provider appointments.</a:t>
            </a:r>
          </a:p>
          <a:p>
            <a:r>
              <a:rPr lang="en-US" sz="2400" dirty="0">
                <a:solidFill>
                  <a:srgbClr val="111111"/>
                </a:solidFill>
                <a:latin typeface="&amp;quot"/>
              </a:rPr>
              <a:t>Your insurance company name, address, claims address, phone </a:t>
            </a:r>
            <a:r>
              <a:rPr lang="en-US" sz="2400" dirty="0">
                <a:solidFill>
                  <a:srgbClr val="111111"/>
                </a:solidFill>
                <a:latin typeface="Arial" panose="020B0604020202020204" pitchFamily="34" charset="0"/>
                <a:cs typeface="Arial" panose="020B0604020202020204" pitchFamily="34" charset="0"/>
              </a:rPr>
              <a:t>numbers</a:t>
            </a:r>
            <a:r>
              <a:rPr lang="en-US" sz="2400" dirty="0">
                <a:solidFill>
                  <a:srgbClr val="111111"/>
                </a:solidFill>
                <a:latin typeface="&amp;quot"/>
              </a:rPr>
              <a:t>, Pre-certification or referral phone numbers should all be on the ID card, but be prepared for others who are rushed or not paying attention. Being organized can help you remain calm. </a:t>
            </a:r>
          </a:p>
          <a:p>
            <a:r>
              <a:rPr lang="en-US" sz="2400" b="0" i="0" u="none" strike="noStrike" dirty="0">
                <a:solidFill>
                  <a:srgbClr val="111111"/>
                </a:solidFill>
                <a:effectLst/>
                <a:latin typeface="&amp;quot"/>
              </a:rPr>
              <a:t>Also share your other MDs information, and the list of your medications if you have other </a:t>
            </a:r>
            <a:r>
              <a:rPr lang="en-US" sz="2400" dirty="0">
                <a:solidFill>
                  <a:srgbClr val="111111"/>
                </a:solidFill>
                <a:latin typeface="&amp;quot"/>
              </a:rPr>
              <a:t>diagnoses. Drug interactions can be very dangerous. Being prepared and sharing can help your providers do a better job for you. </a:t>
            </a:r>
            <a:endParaRPr lang="en-US" sz="2400" b="0" i="0" u="none" strike="noStrike" dirty="0">
              <a:solidFill>
                <a:srgbClr val="111111"/>
              </a:solidFill>
              <a:effectLst/>
              <a:latin typeface="&amp;quot"/>
            </a:endParaRPr>
          </a:p>
          <a:p>
            <a:endParaRPr lang="en-US" sz="2400" dirty="0"/>
          </a:p>
        </p:txBody>
      </p:sp>
      <p:pic>
        <p:nvPicPr>
          <p:cNvPr id="7" name="Picture 6">
            <a:extLst>
              <a:ext uri="{FF2B5EF4-FFF2-40B4-BE49-F238E27FC236}">
                <a16:creationId xmlns:a16="http://schemas.microsoft.com/office/drawing/2014/main" id="{D6A40F42-CC50-407F-A837-14CB3CA2D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6600" y="6311900"/>
            <a:ext cx="914400" cy="349250"/>
          </a:xfrm>
          <a:prstGeom prst="rect">
            <a:avLst/>
          </a:prstGeom>
        </p:spPr>
      </p:pic>
    </p:spTree>
    <p:extLst>
      <p:ext uri="{BB962C8B-B14F-4D97-AF65-F5344CB8AC3E}">
        <p14:creationId xmlns:p14="http://schemas.microsoft.com/office/powerpoint/2010/main" val="150175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4E9FA-59A0-4104-BA18-D042EB237F78}"/>
              </a:ext>
            </a:extLst>
          </p:cNvPr>
          <p:cNvSpPr>
            <a:spLocks noGrp="1"/>
          </p:cNvSpPr>
          <p:nvPr>
            <p:ph type="title"/>
          </p:nvPr>
        </p:nvSpPr>
        <p:spPr/>
        <p:txBody>
          <a:bodyPr/>
          <a:lstStyle/>
          <a:p>
            <a:r>
              <a:rPr lang="en-US" dirty="0">
                <a:latin typeface="Minion Web"/>
              </a:rPr>
              <a:t>P</a:t>
            </a:r>
            <a:r>
              <a:rPr lang="en-US" b="0" i="0" u="none" strike="noStrike" dirty="0">
                <a:effectLst/>
                <a:latin typeface="Minion Web"/>
              </a:rPr>
              <a:t>aperwork preparation</a:t>
            </a:r>
          </a:p>
        </p:txBody>
      </p:sp>
      <p:sp>
        <p:nvSpPr>
          <p:cNvPr id="3" name="Content Placeholder 2">
            <a:extLst>
              <a:ext uri="{FF2B5EF4-FFF2-40B4-BE49-F238E27FC236}">
                <a16:creationId xmlns:a16="http://schemas.microsoft.com/office/drawing/2014/main" id="{11470350-EF02-4A0C-9727-23EA6EA4AC38}"/>
              </a:ext>
            </a:extLst>
          </p:cNvPr>
          <p:cNvSpPr>
            <a:spLocks noGrp="1"/>
          </p:cNvSpPr>
          <p:nvPr>
            <p:ph idx="1"/>
          </p:nvPr>
        </p:nvSpPr>
        <p:spPr>
          <a:xfrm>
            <a:off x="1062892" y="2391507"/>
            <a:ext cx="9190893" cy="4149969"/>
          </a:xfrm>
        </p:spPr>
        <p:txBody>
          <a:bodyPr>
            <a:normAutofit/>
          </a:bodyPr>
          <a:lstStyle/>
          <a:p>
            <a:r>
              <a:rPr lang="en-US" sz="2400" b="0" i="0" u="none" strike="noStrike" dirty="0">
                <a:solidFill>
                  <a:srgbClr val="111111"/>
                </a:solidFill>
                <a:effectLst/>
                <a:latin typeface="&amp;quot"/>
              </a:rPr>
              <a:t>Know your insurance coverage</a:t>
            </a:r>
          </a:p>
          <a:p>
            <a:pPr lvl="1"/>
            <a:r>
              <a:rPr lang="en-US" sz="2200" b="0" i="0" u="none" strike="noStrike" dirty="0">
                <a:solidFill>
                  <a:srgbClr val="111111"/>
                </a:solidFill>
                <a:effectLst/>
                <a:latin typeface="&amp;quot"/>
              </a:rPr>
              <a:t>Deductible (individual and family) </a:t>
            </a:r>
          </a:p>
          <a:p>
            <a:pPr lvl="1"/>
            <a:r>
              <a:rPr lang="en-US" sz="2200" dirty="0">
                <a:solidFill>
                  <a:srgbClr val="111111"/>
                </a:solidFill>
                <a:latin typeface="&amp;quot"/>
              </a:rPr>
              <a:t>Copayments</a:t>
            </a:r>
          </a:p>
          <a:p>
            <a:pPr lvl="1"/>
            <a:r>
              <a:rPr lang="en-US" sz="2200" b="0" i="0" u="none" strike="noStrike" dirty="0">
                <a:solidFill>
                  <a:srgbClr val="111111"/>
                </a:solidFill>
                <a:effectLst/>
                <a:latin typeface="&amp;quot"/>
              </a:rPr>
              <a:t>Coinsurance</a:t>
            </a:r>
          </a:p>
          <a:p>
            <a:r>
              <a:rPr lang="en-US" sz="2400" dirty="0">
                <a:solidFill>
                  <a:srgbClr val="111111"/>
                </a:solidFill>
                <a:latin typeface="&amp;quot"/>
              </a:rPr>
              <a:t>Many health insurance plans and some health systems have cost estimation tools on, or linked to, their websites. These can help you estimate what your out of pocket expenses may be. </a:t>
            </a:r>
            <a:endParaRPr lang="en-US" sz="2400" b="0" i="0" u="none" strike="noStrike" dirty="0">
              <a:solidFill>
                <a:srgbClr val="111111"/>
              </a:solidFill>
              <a:effectLst/>
              <a:latin typeface="&amp;quot"/>
            </a:endParaRPr>
          </a:p>
          <a:p>
            <a:pPr lvl="1"/>
            <a:endParaRPr lang="en-US" sz="2200" b="0" i="0" u="none" strike="noStrike" dirty="0">
              <a:solidFill>
                <a:srgbClr val="111111"/>
              </a:solidFill>
              <a:effectLst/>
              <a:latin typeface="&amp;quot"/>
            </a:endParaRPr>
          </a:p>
          <a:p>
            <a:endParaRPr lang="en-US" sz="2400" dirty="0"/>
          </a:p>
        </p:txBody>
      </p:sp>
      <p:pic>
        <p:nvPicPr>
          <p:cNvPr id="7" name="Picture 6">
            <a:extLst>
              <a:ext uri="{FF2B5EF4-FFF2-40B4-BE49-F238E27FC236}">
                <a16:creationId xmlns:a16="http://schemas.microsoft.com/office/drawing/2014/main" id="{D6A40F42-CC50-407F-A837-14CB3CA2D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6600" y="6311900"/>
            <a:ext cx="914400" cy="349250"/>
          </a:xfrm>
          <a:prstGeom prst="rect">
            <a:avLst/>
          </a:prstGeom>
        </p:spPr>
      </p:pic>
    </p:spTree>
    <p:extLst>
      <p:ext uri="{BB962C8B-B14F-4D97-AF65-F5344CB8AC3E}">
        <p14:creationId xmlns:p14="http://schemas.microsoft.com/office/powerpoint/2010/main" val="3294199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4E9FA-59A0-4104-BA18-D042EB237F78}"/>
              </a:ext>
            </a:extLst>
          </p:cNvPr>
          <p:cNvSpPr>
            <a:spLocks noGrp="1"/>
          </p:cNvSpPr>
          <p:nvPr>
            <p:ph type="title"/>
          </p:nvPr>
        </p:nvSpPr>
        <p:spPr/>
        <p:txBody>
          <a:bodyPr/>
          <a:lstStyle/>
          <a:p>
            <a:r>
              <a:rPr lang="en-US" dirty="0">
                <a:latin typeface="Minion Web"/>
              </a:rPr>
              <a:t>H</a:t>
            </a:r>
            <a:r>
              <a:rPr lang="en-US" b="0" i="0" u="none" strike="noStrike" dirty="0">
                <a:effectLst/>
                <a:latin typeface="Minion Web"/>
              </a:rPr>
              <a:t>andling reimbursement</a:t>
            </a:r>
          </a:p>
        </p:txBody>
      </p:sp>
      <p:sp>
        <p:nvSpPr>
          <p:cNvPr id="3" name="Content Placeholder 2">
            <a:extLst>
              <a:ext uri="{FF2B5EF4-FFF2-40B4-BE49-F238E27FC236}">
                <a16:creationId xmlns:a16="http://schemas.microsoft.com/office/drawing/2014/main" id="{11470350-EF02-4A0C-9727-23EA6EA4AC38}"/>
              </a:ext>
            </a:extLst>
          </p:cNvPr>
          <p:cNvSpPr>
            <a:spLocks noGrp="1"/>
          </p:cNvSpPr>
          <p:nvPr>
            <p:ph idx="1"/>
          </p:nvPr>
        </p:nvSpPr>
        <p:spPr>
          <a:xfrm>
            <a:off x="1008186" y="2305538"/>
            <a:ext cx="9300306" cy="4243754"/>
          </a:xfrm>
        </p:spPr>
        <p:txBody>
          <a:bodyPr>
            <a:normAutofit/>
          </a:bodyPr>
          <a:lstStyle/>
          <a:p>
            <a:endParaRPr lang="en-US" b="0" i="0" u="none" strike="noStrike" dirty="0">
              <a:solidFill>
                <a:srgbClr val="111111"/>
              </a:solidFill>
              <a:effectLst/>
              <a:latin typeface="&amp;quot"/>
            </a:endParaRPr>
          </a:p>
          <a:p>
            <a:r>
              <a:rPr lang="en-US" dirty="0"/>
              <a:t>Use all the resources your insurer provides</a:t>
            </a:r>
          </a:p>
          <a:p>
            <a:r>
              <a:rPr lang="en-US" dirty="0"/>
              <a:t>Try to stay in network if possible to minimize increased out of pocket costs</a:t>
            </a:r>
          </a:p>
          <a:p>
            <a:r>
              <a:rPr lang="en-US" dirty="0"/>
              <a:t>If you have a large bill that is difficult to pay, ask the providers business office if they can work out a payment plan for your portion if necessary. Ask if they have other resources that can help you with the bill (charitable foundations, other </a:t>
            </a:r>
            <a:r>
              <a:rPr lang="en-US" dirty="0">
                <a:latin typeface="Arial" panose="020B0604020202020204" pitchFamily="34" charset="0"/>
                <a:cs typeface="Arial" panose="020B0604020202020204" pitchFamily="34" charset="0"/>
              </a:rPr>
              <a:t>discounts</a:t>
            </a:r>
            <a:r>
              <a:rPr lang="en-US" dirty="0"/>
              <a:t>). </a:t>
            </a:r>
          </a:p>
          <a:p>
            <a:r>
              <a:rPr lang="en-US" dirty="0"/>
              <a:t>Ask providers if they have or know of a patient advocate, nurse navigator, patient financial representative that can help you.  You should not need to hire someone. Providers need to collect from insurance companies and they know how to do it, they may need information from you to help. </a:t>
            </a:r>
          </a:p>
          <a:p>
            <a:r>
              <a:rPr lang="en-US" dirty="0"/>
              <a:t>Use in-network providers if you can </a:t>
            </a:r>
          </a:p>
          <a:p>
            <a:endParaRPr lang="en-US" dirty="0"/>
          </a:p>
        </p:txBody>
      </p:sp>
      <p:pic>
        <p:nvPicPr>
          <p:cNvPr id="7" name="Picture 6">
            <a:extLst>
              <a:ext uri="{FF2B5EF4-FFF2-40B4-BE49-F238E27FC236}">
                <a16:creationId xmlns:a16="http://schemas.microsoft.com/office/drawing/2014/main" id="{9527D250-2E83-41CA-93A5-BC44125E34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0400" y="6311900"/>
            <a:ext cx="914400" cy="349250"/>
          </a:xfrm>
          <a:prstGeom prst="rect">
            <a:avLst/>
          </a:prstGeom>
        </p:spPr>
      </p:pic>
    </p:spTree>
    <p:extLst>
      <p:ext uri="{BB962C8B-B14F-4D97-AF65-F5344CB8AC3E}">
        <p14:creationId xmlns:p14="http://schemas.microsoft.com/office/powerpoint/2010/main" val="766990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4E9FA-59A0-4104-BA18-D042EB237F78}"/>
              </a:ext>
            </a:extLst>
          </p:cNvPr>
          <p:cNvSpPr>
            <a:spLocks noGrp="1"/>
          </p:cNvSpPr>
          <p:nvPr>
            <p:ph type="title"/>
          </p:nvPr>
        </p:nvSpPr>
        <p:spPr/>
        <p:txBody>
          <a:bodyPr/>
          <a:lstStyle/>
          <a:p>
            <a:r>
              <a:rPr lang="en-US" dirty="0">
                <a:latin typeface="Minion Web"/>
              </a:rPr>
              <a:t>H</a:t>
            </a:r>
            <a:r>
              <a:rPr lang="en-US" b="0" i="0" u="none" strike="noStrike" dirty="0">
                <a:effectLst/>
                <a:latin typeface="Minion Web"/>
              </a:rPr>
              <a:t>andling reimbursement</a:t>
            </a:r>
          </a:p>
        </p:txBody>
      </p:sp>
      <p:sp>
        <p:nvSpPr>
          <p:cNvPr id="3" name="Content Placeholder 2">
            <a:extLst>
              <a:ext uri="{FF2B5EF4-FFF2-40B4-BE49-F238E27FC236}">
                <a16:creationId xmlns:a16="http://schemas.microsoft.com/office/drawing/2014/main" id="{11470350-EF02-4A0C-9727-23EA6EA4AC38}"/>
              </a:ext>
            </a:extLst>
          </p:cNvPr>
          <p:cNvSpPr>
            <a:spLocks noGrp="1"/>
          </p:cNvSpPr>
          <p:nvPr>
            <p:ph idx="1"/>
          </p:nvPr>
        </p:nvSpPr>
        <p:spPr>
          <a:xfrm>
            <a:off x="1008186" y="2305538"/>
            <a:ext cx="9300306" cy="4243754"/>
          </a:xfrm>
        </p:spPr>
        <p:txBody>
          <a:bodyPr>
            <a:normAutofit/>
          </a:bodyPr>
          <a:lstStyle/>
          <a:p>
            <a:endParaRPr lang="en-US" b="0" i="0" u="none" strike="noStrike" dirty="0">
              <a:solidFill>
                <a:srgbClr val="111111"/>
              </a:solidFill>
              <a:effectLst/>
              <a:latin typeface="&amp;quot"/>
            </a:endParaRPr>
          </a:p>
          <a:p>
            <a:r>
              <a:rPr lang="en-US" dirty="0"/>
              <a:t>What to do about costly prescription drugs</a:t>
            </a:r>
          </a:p>
          <a:p>
            <a:pPr lvl="1"/>
            <a:r>
              <a:rPr lang="en-US" dirty="0"/>
              <a:t>Talk with the physician prescribing the drug: ask about any assistance or discount programs the physician is aware of or any local resources that may be able to help</a:t>
            </a:r>
          </a:p>
          <a:p>
            <a:pPr lvl="1"/>
            <a:r>
              <a:rPr lang="en-US" dirty="0"/>
              <a:t>Ask your physician (his or her staff)  to work with your insurance company and the pharmaceutical company selling the medication to come up with the best price available. </a:t>
            </a:r>
          </a:p>
          <a:p>
            <a:pPr lvl="1"/>
            <a:r>
              <a:rPr lang="en-US" dirty="0"/>
              <a:t>Contact the pharmaceutical manufacturer and ask if they have any financial assistance programs.</a:t>
            </a:r>
          </a:p>
          <a:p>
            <a:pPr lvl="1"/>
            <a:r>
              <a:rPr lang="en-US" dirty="0"/>
              <a:t>Call your health plan member service or pharmacy service phone number and ask if they have any assistance programs. </a:t>
            </a:r>
          </a:p>
          <a:p>
            <a:endParaRPr lang="en-US" dirty="0"/>
          </a:p>
        </p:txBody>
      </p:sp>
      <p:pic>
        <p:nvPicPr>
          <p:cNvPr id="7" name="Picture 6">
            <a:extLst>
              <a:ext uri="{FF2B5EF4-FFF2-40B4-BE49-F238E27FC236}">
                <a16:creationId xmlns:a16="http://schemas.microsoft.com/office/drawing/2014/main" id="{9527D250-2E83-41CA-93A5-BC44125E34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0400" y="6311900"/>
            <a:ext cx="914400" cy="349250"/>
          </a:xfrm>
          <a:prstGeom prst="rect">
            <a:avLst/>
          </a:prstGeom>
        </p:spPr>
      </p:pic>
    </p:spTree>
    <p:extLst>
      <p:ext uri="{BB962C8B-B14F-4D97-AF65-F5344CB8AC3E}">
        <p14:creationId xmlns:p14="http://schemas.microsoft.com/office/powerpoint/2010/main" val="3159420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279</TotalTime>
  <Words>898</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&amp;quot</vt:lpstr>
      <vt:lpstr>Arial</vt:lpstr>
      <vt:lpstr>Calibri</vt:lpstr>
      <vt:lpstr>Century Gothic</vt:lpstr>
      <vt:lpstr>Minion Web</vt:lpstr>
      <vt:lpstr>Wingdings 3</vt:lpstr>
      <vt:lpstr>Ion Boardroom</vt:lpstr>
      <vt:lpstr>How to Get the Most from your Health Insurance</vt:lpstr>
      <vt:lpstr>How to Get the Most from your Health Insurance</vt:lpstr>
      <vt:lpstr>Generalities for dealing with insurance</vt:lpstr>
      <vt:lpstr>Generalities for dealing with insurance</vt:lpstr>
      <vt:lpstr>Generalities for dealing with insurance</vt:lpstr>
      <vt:lpstr>Paperwork preparation</vt:lpstr>
      <vt:lpstr>Paperwork preparation</vt:lpstr>
      <vt:lpstr>Handling reimbursement</vt:lpstr>
      <vt:lpstr>Handling reimbursement</vt:lpstr>
      <vt:lpstr>Pitfalls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the Most from your Health Insurance</dc:title>
  <dc:creator>sam bren</dc:creator>
  <cp:lastModifiedBy>Jean Pickford</cp:lastModifiedBy>
  <cp:revision>22</cp:revision>
  <dcterms:created xsi:type="dcterms:W3CDTF">2019-05-13T18:30:39Z</dcterms:created>
  <dcterms:modified xsi:type="dcterms:W3CDTF">2019-06-15T11:43:55Z</dcterms:modified>
</cp:coreProperties>
</file>