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918400" cy="438912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747775"/>
          </p15:clr>
        </p15:guide>
        <p15:guide id="2" pos="10368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B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1DCBD01-56D8-4911-AD41-D038A264542B}">
  <a:tblStyle styleId="{B1DCBD01-56D8-4911-AD41-D038A26454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574"/>
    <p:restoredTop sz="94452"/>
  </p:normalViewPr>
  <p:slideViewPr>
    <p:cSldViewPr snapToGrid="0">
      <p:cViewPr>
        <p:scale>
          <a:sx n="20" d="100"/>
          <a:sy n="20" d="100"/>
        </p:scale>
        <p:origin x="3464" y="144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96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22150" y="6353707"/>
            <a:ext cx="30674025" cy="17515600"/>
          </a:xfrm>
          <a:prstGeom prst="rect">
            <a:avLst/>
          </a:prstGeom>
        </p:spPr>
        <p:txBody>
          <a:bodyPr spcFirstLastPara="1" wrap="square" lIns="698900" tIns="698900" rIns="698900" bIns="698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1pPr>
            <a:lvl2pPr lvl="1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2pPr>
            <a:lvl3pPr lvl="2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3pPr>
            <a:lvl4pPr lvl="3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4pPr>
            <a:lvl5pPr lvl="4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5pPr>
            <a:lvl6pPr lvl="5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6pPr>
            <a:lvl7pPr lvl="6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7pPr>
            <a:lvl8pPr lvl="7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8pPr>
            <a:lvl9pPr lvl="8" algn="ctr">
              <a:spcBef>
                <a:spcPts val="0"/>
              </a:spcBef>
              <a:spcAft>
                <a:spcPts val="0"/>
              </a:spcAft>
              <a:buSzPts val="39800"/>
              <a:buNone/>
              <a:defRPr sz="53065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122120" y="24184533"/>
            <a:ext cx="30674025" cy="67636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400"/>
              <a:buNone/>
              <a:defRPr sz="285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122120" y="9438933"/>
            <a:ext cx="30674025" cy="16755200"/>
          </a:xfrm>
          <a:prstGeom prst="rect">
            <a:avLst/>
          </a:prstGeom>
        </p:spPr>
        <p:txBody>
          <a:bodyPr spcFirstLastPara="1" wrap="square" lIns="698900" tIns="698900" rIns="698900" bIns="698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1pPr>
            <a:lvl2pPr lvl="1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2pPr>
            <a:lvl3pPr lvl="2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3pPr>
            <a:lvl4pPr lvl="3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4pPr>
            <a:lvl5pPr lvl="4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5pPr>
            <a:lvl6pPr lvl="5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6pPr>
            <a:lvl7pPr lvl="6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7pPr>
            <a:lvl8pPr lvl="7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8pPr>
            <a:lvl9pPr lvl="8" algn="ctr">
              <a:spcBef>
                <a:spcPts val="0"/>
              </a:spcBef>
              <a:spcAft>
                <a:spcPts val="0"/>
              </a:spcAft>
              <a:buSzPts val="91700"/>
              <a:buNone/>
              <a:defRPr sz="12226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122120" y="26898987"/>
            <a:ext cx="30674025" cy="111004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marL="609585" lvl="0" indent="-1473163" algn="ctr">
              <a:spcBef>
                <a:spcPts val="0"/>
              </a:spcBef>
              <a:spcAft>
                <a:spcPts val="0"/>
              </a:spcAft>
              <a:buSzPts val="13800"/>
              <a:buChar char="●"/>
              <a:defRPr/>
            </a:lvl1pPr>
            <a:lvl2pPr marL="1219170" lvl="1" indent="-1210703" algn="ctr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2pPr>
            <a:lvl3pPr marL="1828754" lvl="2" indent="-1210703" algn="ctr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3pPr>
            <a:lvl4pPr marL="2438339" lvl="3" indent="-1210703" algn="ctr">
              <a:spcBef>
                <a:spcPts val="0"/>
              </a:spcBef>
              <a:spcAft>
                <a:spcPts val="0"/>
              </a:spcAft>
              <a:buSzPts val="10700"/>
              <a:buChar char="●"/>
              <a:defRPr/>
            </a:lvl4pPr>
            <a:lvl5pPr marL="3047924" lvl="4" indent="-1210703" algn="ctr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5pPr>
            <a:lvl6pPr marL="3657509" lvl="5" indent="-1210703" algn="ctr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6pPr>
            <a:lvl7pPr marL="4267093" lvl="6" indent="-1210703" algn="ctr">
              <a:spcBef>
                <a:spcPts val="0"/>
              </a:spcBef>
              <a:spcAft>
                <a:spcPts val="0"/>
              </a:spcAft>
              <a:buSzPts val="10700"/>
              <a:buChar char="●"/>
              <a:defRPr/>
            </a:lvl7pPr>
            <a:lvl8pPr marL="4876678" lvl="7" indent="-1210703" algn="ctr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8pPr>
            <a:lvl9pPr marL="5486263" lvl="8" indent="-1210703" algn="ctr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122120" y="18353920"/>
            <a:ext cx="30674025" cy="71836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1pPr>
            <a:lvl2pPr lvl="1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2pPr>
            <a:lvl3pPr lvl="2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3pPr>
            <a:lvl4pPr lvl="3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4pPr>
            <a:lvl5pPr lvl="4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5pPr>
            <a:lvl6pPr lvl="5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6pPr>
            <a:lvl7pPr lvl="6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7pPr>
            <a:lvl8pPr lvl="7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8pPr>
            <a:lvl9pPr lvl="8" algn="ctr">
              <a:spcBef>
                <a:spcPts val="0"/>
              </a:spcBef>
              <a:spcAft>
                <a:spcPts val="0"/>
              </a:spcAft>
              <a:buSzPts val="27500"/>
              <a:buNone/>
              <a:defRPr sz="36666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122120" y="3797547"/>
            <a:ext cx="30674025" cy="48872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122120" y="9834453"/>
            <a:ext cx="30674025" cy="291536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marL="609585" lvl="0" indent="-1473163">
              <a:spcBef>
                <a:spcPts val="0"/>
              </a:spcBef>
              <a:spcAft>
                <a:spcPts val="0"/>
              </a:spcAft>
              <a:buSzPts val="13800"/>
              <a:buChar char="●"/>
              <a:defRPr/>
            </a:lvl1pPr>
            <a:lvl2pPr marL="1219170" lvl="1" indent="-1210703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2pPr>
            <a:lvl3pPr marL="1828754" lvl="2" indent="-1210703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3pPr>
            <a:lvl4pPr marL="2438339" lvl="3" indent="-1210703">
              <a:spcBef>
                <a:spcPts val="0"/>
              </a:spcBef>
              <a:spcAft>
                <a:spcPts val="0"/>
              </a:spcAft>
              <a:buSzPts val="10700"/>
              <a:buChar char="●"/>
              <a:defRPr/>
            </a:lvl4pPr>
            <a:lvl5pPr marL="3047924" lvl="4" indent="-1210703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5pPr>
            <a:lvl6pPr marL="3657509" lvl="5" indent="-1210703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6pPr>
            <a:lvl7pPr marL="4267093" lvl="6" indent="-1210703">
              <a:spcBef>
                <a:spcPts val="0"/>
              </a:spcBef>
              <a:spcAft>
                <a:spcPts val="0"/>
              </a:spcAft>
              <a:buSzPts val="10700"/>
              <a:buChar char="●"/>
              <a:defRPr/>
            </a:lvl7pPr>
            <a:lvl8pPr marL="4876678" lvl="7" indent="-1210703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8pPr>
            <a:lvl9pPr marL="5486263" lvl="8" indent="-1210703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122120" y="3797547"/>
            <a:ext cx="30674025" cy="48872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122120" y="9834453"/>
            <a:ext cx="14399775" cy="291536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marL="609585" lvl="0" indent="-1210703">
              <a:spcBef>
                <a:spcPts val="0"/>
              </a:spcBef>
              <a:spcAft>
                <a:spcPts val="0"/>
              </a:spcAft>
              <a:buSzPts val="10700"/>
              <a:buChar char="●"/>
              <a:defRPr sz="14266"/>
            </a:lvl1pPr>
            <a:lvl2pPr marL="1219170" lvl="1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2pPr>
            <a:lvl3pPr marL="1828754" lvl="2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3pPr>
            <a:lvl4pPr marL="2438339" lvl="3" indent="-1083706">
              <a:spcBef>
                <a:spcPts val="0"/>
              </a:spcBef>
              <a:spcAft>
                <a:spcPts val="0"/>
              </a:spcAft>
              <a:buSzPts val="9200"/>
              <a:buChar char="●"/>
              <a:defRPr sz="12266"/>
            </a:lvl4pPr>
            <a:lvl5pPr marL="3047924" lvl="4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5pPr>
            <a:lvl6pPr marL="3657509" lvl="5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6pPr>
            <a:lvl7pPr marL="4267093" lvl="6" indent="-1083706">
              <a:spcBef>
                <a:spcPts val="0"/>
              </a:spcBef>
              <a:spcAft>
                <a:spcPts val="0"/>
              </a:spcAft>
              <a:buSzPts val="9200"/>
              <a:buChar char="●"/>
              <a:defRPr sz="12266"/>
            </a:lvl7pPr>
            <a:lvl8pPr marL="4876678" lvl="7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8pPr>
            <a:lvl9pPr marL="5486263" lvl="8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7396640" y="9834453"/>
            <a:ext cx="14399775" cy="291536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marL="609585" lvl="0" indent="-1210703">
              <a:spcBef>
                <a:spcPts val="0"/>
              </a:spcBef>
              <a:spcAft>
                <a:spcPts val="0"/>
              </a:spcAft>
              <a:buSzPts val="10700"/>
              <a:buChar char="●"/>
              <a:defRPr sz="14266"/>
            </a:lvl1pPr>
            <a:lvl2pPr marL="1219170" lvl="1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2pPr>
            <a:lvl3pPr marL="1828754" lvl="2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3pPr>
            <a:lvl4pPr marL="2438339" lvl="3" indent="-1083706">
              <a:spcBef>
                <a:spcPts val="0"/>
              </a:spcBef>
              <a:spcAft>
                <a:spcPts val="0"/>
              </a:spcAft>
              <a:buSzPts val="9200"/>
              <a:buChar char="●"/>
              <a:defRPr sz="12266"/>
            </a:lvl4pPr>
            <a:lvl5pPr marL="3047924" lvl="4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5pPr>
            <a:lvl6pPr marL="3657509" lvl="5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6pPr>
            <a:lvl7pPr marL="4267093" lvl="6" indent="-1083706">
              <a:spcBef>
                <a:spcPts val="0"/>
              </a:spcBef>
              <a:spcAft>
                <a:spcPts val="0"/>
              </a:spcAft>
              <a:buSzPts val="9200"/>
              <a:buChar char="●"/>
              <a:defRPr sz="12266"/>
            </a:lvl7pPr>
            <a:lvl8pPr marL="4876678" lvl="7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8pPr>
            <a:lvl9pPr marL="5486263" lvl="8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122120" y="3797547"/>
            <a:ext cx="30674025" cy="48872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122120" y="4741120"/>
            <a:ext cx="10108800" cy="6448400"/>
          </a:xfrm>
          <a:prstGeom prst="rect">
            <a:avLst/>
          </a:prstGeom>
        </p:spPr>
        <p:txBody>
          <a:bodyPr spcFirstLastPara="1" wrap="square" lIns="698900" tIns="698900" rIns="698900" bIns="698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1pPr>
            <a:lvl2pPr lvl="1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2pPr>
            <a:lvl3pPr lvl="2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3pPr>
            <a:lvl4pPr lvl="3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4pPr>
            <a:lvl5pPr lvl="4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5pPr>
            <a:lvl6pPr lvl="5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6pPr>
            <a:lvl7pPr lvl="6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7pPr>
            <a:lvl8pPr lvl="7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8pPr>
            <a:lvl9pPr lvl="8">
              <a:spcBef>
                <a:spcPts val="0"/>
              </a:spcBef>
              <a:spcAft>
                <a:spcPts val="0"/>
              </a:spcAft>
              <a:buSzPts val="18300"/>
              <a:buNone/>
              <a:defRPr sz="24399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122120" y="11857920"/>
            <a:ext cx="10108800" cy="271308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marL="609585" lvl="0" indent="-1083706">
              <a:spcBef>
                <a:spcPts val="0"/>
              </a:spcBef>
              <a:spcAft>
                <a:spcPts val="0"/>
              </a:spcAft>
              <a:buSzPts val="9200"/>
              <a:buChar char="●"/>
              <a:defRPr sz="12266"/>
            </a:lvl1pPr>
            <a:lvl2pPr marL="1219170" lvl="1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2pPr>
            <a:lvl3pPr marL="1828754" lvl="2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3pPr>
            <a:lvl4pPr marL="2438339" lvl="3" indent="-1083706">
              <a:spcBef>
                <a:spcPts val="0"/>
              </a:spcBef>
              <a:spcAft>
                <a:spcPts val="0"/>
              </a:spcAft>
              <a:buSzPts val="9200"/>
              <a:buChar char="●"/>
              <a:defRPr sz="12266"/>
            </a:lvl4pPr>
            <a:lvl5pPr marL="3047924" lvl="4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5pPr>
            <a:lvl6pPr marL="3657509" lvl="5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6pPr>
            <a:lvl7pPr marL="4267093" lvl="6" indent="-1083706">
              <a:spcBef>
                <a:spcPts val="0"/>
              </a:spcBef>
              <a:spcAft>
                <a:spcPts val="0"/>
              </a:spcAft>
              <a:buSzPts val="9200"/>
              <a:buChar char="●"/>
              <a:defRPr sz="12266"/>
            </a:lvl7pPr>
            <a:lvl8pPr marL="4876678" lvl="7" indent="-1083706">
              <a:spcBef>
                <a:spcPts val="0"/>
              </a:spcBef>
              <a:spcAft>
                <a:spcPts val="0"/>
              </a:spcAft>
              <a:buSzPts val="9200"/>
              <a:buChar char="○"/>
              <a:defRPr sz="12266"/>
            </a:lvl8pPr>
            <a:lvl9pPr marL="5486263" lvl="8" indent="-1083706">
              <a:spcBef>
                <a:spcPts val="0"/>
              </a:spcBef>
              <a:spcAft>
                <a:spcPts val="0"/>
              </a:spcAft>
              <a:buSzPts val="9200"/>
              <a:buChar char="■"/>
              <a:defRPr sz="12266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764900" y="3841280"/>
            <a:ext cx="22924125" cy="349084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1pPr>
            <a:lvl2pPr lvl="1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2pPr>
            <a:lvl3pPr lvl="2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3pPr>
            <a:lvl4pPr lvl="3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4pPr>
            <a:lvl5pPr lvl="4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5pPr>
            <a:lvl6pPr lvl="5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6pPr>
            <a:lvl7pPr lvl="6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7pPr>
            <a:lvl8pPr lvl="7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8pPr>
            <a:lvl9pPr lvl="8">
              <a:spcBef>
                <a:spcPts val="0"/>
              </a:spcBef>
              <a:spcAft>
                <a:spcPts val="0"/>
              </a:spcAft>
              <a:buSzPts val="36700"/>
              <a:buNone/>
              <a:defRPr sz="48932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459200" y="-1067"/>
            <a:ext cx="16459200" cy="43891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31867" tIns="931867" rIns="931867" bIns="93186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955800" y="10523093"/>
            <a:ext cx="14562900" cy="12648800"/>
          </a:xfrm>
          <a:prstGeom prst="rect">
            <a:avLst/>
          </a:prstGeom>
        </p:spPr>
        <p:txBody>
          <a:bodyPr spcFirstLastPara="1" wrap="square" lIns="698900" tIns="698900" rIns="698900" bIns="698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1pPr>
            <a:lvl2pPr lvl="1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2pPr>
            <a:lvl3pPr lvl="2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3pPr>
            <a:lvl4pPr lvl="3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4pPr>
            <a:lvl5pPr lvl="4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5pPr>
            <a:lvl6pPr lvl="5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6pPr>
            <a:lvl7pPr lvl="6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7pPr>
            <a:lvl8pPr lvl="7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8pPr>
            <a:lvl9pPr lvl="8" algn="ctr">
              <a:spcBef>
                <a:spcPts val="0"/>
              </a:spcBef>
              <a:spcAft>
                <a:spcPts val="0"/>
              </a:spcAft>
              <a:buSzPts val="32100"/>
              <a:buNone/>
              <a:defRPr sz="42799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955800" y="23919573"/>
            <a:ext cx="14562900" cy="10539600"/>
          </a:xfrm>
          <a:prstGeom prst="rect">
            <a:avLst/>
          </a:prstGeom>
        </p:spPr>
        <p:txBody>
          <a:bodyPr spcFirstLastPara="1" wrap="square" lIns="698900" tIns="698900" rIns="698900" bIns="698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21466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7782200" y="6178773"/>
            <a:ext cx="13813200" cy="315316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/>
          </a:bodyPr>
          <a:lstStyle>
            <a:lvl1pPr marL="609585" lvl="0" indent="-1473163">
              <a:spcBef>
                <a:spcPts val="0"/>
              </a:spcBef>
              <a:spcAft>
                <a:spcPts val="0"/>
              </a:spcAft>
              <a:buSzPts val="13800"/>
              <a:buChar char="●"/>
              <a:defRPr/>
            </a:lvl1pPr>
            <a:lvl2pPr marL="1219170" lvl="1" indent="-1210703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2pPr>
            <a:lvl3pPr marL="1828754" lvl="2" indent="-1210703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3pPr>
            <a:lvl4pPr marL="2438339" lvl="3" indent="-1210703">
              <a:spcBef>
                <a:spcPts val="0"/>
              </a:spcBef>
              <a:spcAft>
                <a:spcPts val="0"/>
              </a:spcAft>
              <a:buSzPts val="10700"/>
              <a:buChar char="●"/>
              <a:defRPr/>
            </a:lvl4pPr>
            <a:lvl5pPr marL="3047924" lvl="4" indent="-1210703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5pPr>
            <a:lvl6pPr marL="3657509" lvl="5" indent="-1210703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6pPr>
            <a:lvl7pPr marL="4267093" lvl="6" indent="-1210703">
              <a:spcBef>
                <a:spcPts val="0"/>
              </a:spcBef>
              <a:spcAft>
                <a:spcPts val="0"/>
              </a:spcAft>
              <a:buSzPts val="10700"/>
              <a:buChar char="●"/>
              <a:defRPr/>
            </a:lvl7pPr>
            <a:lvl8pPr marL="4876678" lvl="7" indent="-1210703">
              <a:spcBef>
                <a:spcPts val="0"/>
              </a:spcBef>
              <a:spcAft>
                <a:spcPts val="0"/>
              </a:spcAft>
              <a:buSzPts val="10700"/>
              <a:buChar char="○"/>
              <a:defRPr/>
            </a:lvl8pPr>
            <a:lvl9pPr marL="5486263" lvl="8" indent="-1210703">
              <a:spcBef>
                <a:spcPts val="0"/>
              </a:spcBef>
              <a:spcAft>
                <a:spcPts val="0"/>
              </a:spcAft>
              <a:buSzPts val="10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122120" y="36100907"/>
            <a:ext cx="21595725" cy="51636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22120" y="3797547"/>
            <a:ext cx="30674025" cy="48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98900" tIns="698900" rIns="698900" bIns="698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400"/>
              <a:buNone/>
              <a:defRPr sz="21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22120" y="9834453"/>
            <a:ext cx="30674025" cy="29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98900" tIns="698900" rIns="698900" bIns="698900" anchor="t" anchorCtr="0">
            <a:normAutofit/>
          </a:bodyPr>
          <a:lstStyle>
            <a:lvl1pPr marL="457200" lvl="0" indent="-1104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800"/>
              <a:buChar char="●"/>
              <a:defRPr sz="13800">
                <a:solidFill>
                  <a:schemeClr val="dk2"/>
                </a:solidFill>
              </a:defRPr>
            </a:lvl1pPr>
            <a:lvl2pPr marL="914400" lvl="1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○"/>
              <a:defRPr sz="10700">
                <a:solidFill>
                  <a:schemeClr val="dk2"/>
                </a:solidFill>
              </a:defRPr>
            </a:lvl2pPr>
            <a:lvl3pPr marL="1371600" lvl="2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■"/>
              <a:defRPr sz="10700">
                <a:solidFill>
                  <a:schemeClr val="dk2"/>
                </a:solidFill>
              </a:defRPr>
            </a:lvl3pPr>
            <a:lvl4pPr marL="1828800" lvl="3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●"/>
              <a:defRPr sz="10700">
                <a:solidFill>
                  <a:schemeClr val="dk2"/>
                </a:solidFill>
              </a:defRPr>
            </a:lvl4pPr>
            <a:lvl5pPr marL="2286000" lvl="4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○"/>
              <a:defRPr sz="10700">
                <a:solidFill>
                  <a:schemeClr val="dk2"/>
                </a:solidFill>
              </a:defRPr>
            </a:lvl5pPr>
            <a:lvl6pPr marL="2743200" lvl="5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■"/>
              <a:defRPr sz="10700">
                <a:solidFill>
                  <a:schemeClr val="dk2"/>
                </a:solidFill>
              </a:defRPr>
            </a:lvl6pPr>
            <a:lvl7pPr marL="3200400" lvl="6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●"/>
              <a:defRPr sz="10700">
                <a:solidFill>
                  <a:schemeClr val="dk2"/>
                </a:solidFill>
              </a:defRPr>
            </a:lvl7pPr>
            <a:lvl8pPr marL="3657600" lvl="7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○"/>
              <a:defRPr sz="10700">
                <a:solidFill>
                  <a:schemeClr val="dk2"/>
                </a:solidFill>
              </a:defRPr>
            </a:lvl8pPr>
            <a:lvl9pPr marL="4114800" lvl="8" indent="-908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700"/>
              <a:buChar char="■"/>
              <a:defRPr sz="10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0500849" y="39792784"/>
            <a:ext cx="1975500" cy="33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98900" tIns="698900" rIns="698900" bIns="698900" anchor="ctr" anchorCtr="0">
            <a:normAutofit lnSpcReduction="10000"/>
          </a:bodyPr>
          <a:lstStyle>
            <a:lvl1pPr lvl="0" algn="r">
              <a:buNone/>
              <a:defRPr sz="10133">
                <a:solidFill>
                  <a:schemeClr val="dk2"/>
                </a:solidFill>
              </a:defRPr>
            </a:lvl1pPr>
            <a:lvl2pPr lvl="1" algn="r">
              <a:buNone/>
              <a:defRPr sz="10133">
                <a:solidFill>
                  <a:schemeClr val="dk2"/>
                </a:solidFill>
              </a:defRPr>
            </a:lvl2pPr>
            <a:lvl3pPr lvl="2" algn="r">
              <a:buNone/>
              <a:defRPr sz="10133">
                <a:solidFill>
                  <a:schemeClr val="dk2"/>
                </a:solidFill>
              </a:defRPr>
            </a:lvl3pPr>
            <a:lvl4pPr lvl="3" algn="r">
              <a:buNone/>
              <a:defRPr sz="10133">
                <a:solidFill>
                  <a:schemeClr val="dk2"/>
                </a:solidFill>
              </a:defRPr>
            </a:lvl4pPr>
            <a:lvl5pPr lvl="4" algn="r">
              <a:buNone/>
              <a:defRPr sz="10133">
                <a:solidFill>
                  <a:schemeClr val="dk2"/>
                </a:solidFill>
              </a:defRPr>
            </a:lvl5pPr>
            <a:lvl6pPr lvl="5" algn="r">
              <a:buNone/>
              <a:defRPr sz="10133">
                <a:solidFill>
                  <a:schemeClr val="dk2"/>
                </a:solidFill>
              </a:defRPr>
            </a:lvl6pPr>
            <a:lvl7pPr lvl="6" algn="r">
              <a:buNone/>
              <a:defRPr sz="10133">
                <a:solidFill>
                  <a:schemeClr val="dk2"/>
                </a:solidFill>
              </a:defRPr>
            </a:lvl7pPr>
            <a:lvl8pPr lvl="7" algn="r">
              <a:buNone/>
              <a:defRPr sz="10133">
                <a:solidFill>
                  <a:schemeClr val="dk2"/>
                </a:solidFill>
              </a:defRPr>
            </a:lvl8pPr>
            <a:lvl9pPr lvl="8" algn="r">
              <a:buNone/>
              <a:defRPr sz="101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39147" y="41913051"/>
            <a:ext cx="8747959" cy="1978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663592" y="41931763"/>
            <a:ext cx="5896011" cy="16043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770021" y="643381"/>
            <a:ext cx="31378354" cy="5244025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4172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5800" tIns="142901" rIns="285800" bIns="142901" anchor="ctr" anchorCtr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6200" b="1" dirty="0">
                <a:solidFill>
                  <a:srgbClr val="FFFFFF"/>
                </a:solidFill>
              </a:rPr>
              <a:t>Living with Gorlin Syndrome: Quality of Life Findings from the National Registry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FFFFFF"/>
                </a:solidFill>
              </a:rPr>
              <a:t>Jordan K. Bui, BS</a:t>
            </a:r>
            <a:r>
              <a:rPr lang="en-US" sz="4800" baseline="30000" dirty="0">
                <a:solidFill>
                  <a:srgbClr val="FFFFFF"/>
                </a:solidFill>
              </a:rPr>
              <a:t>1,2</a:t>
            </a:r>
            <a:r>
              <a:rPr lang="en-US" sz="4800" dirty="0">
                <a:solidFill>
                  <a:srgbClr val="FFFFFF"/>
                </a:solidFill>
              </a:rPr>
              <a:t>; Meredith Weiss, JD</a:t>
            </a:r>
            <a:r>
              <a:rPr lang="en-US" sz="4800" baseline="30000" dirty="0">
                <a:solidFill>
                  <a:srgbClr val="FFFFFF"/>
                </a:solidFill>
              </a:rPr>
              <a:t>3</a:t>
            </a:r>
            <a:r>
              <a:rPr lang="en-US" sz="4800" dirty="0">
                <a:solidFill>
                  <a:srgbClr val="FFFFFF"/>
                </a:solidFill>
              </a:rPr>
              <a:t>; Jean R. Pickford, BS</a:t>
            </a:r>
            <a:r>
              <a:rPr lang="en-US" sz="4800" baseline="30000" dirty="0">
                <a:solidFill>
                  <a:srgbClr val="FFFFFF"/>
                </a:solidFill>
              </a:rPr>
              <a:t>3</a:t>
            </a:r>
            <a:r>
              <a:rPr lang="en-US" sz="4800" dirty="0">
                <a:solidFill>
                  <a:srgbClr val="FFFFFF"/>
                </a:solidFill>
              </a:rPr>
              <a:t>; Joyce MC Teng, MD, PhD</a:t>
            </a:r>
            <a:r>
              <a:rPr lang="en-US" sz="4800" baseline="30000" dirty="0">
                <a:solidFill>
                  <a:srgbClr val="FFFFFF"/>
                </a:solidFill>
              </a:rPr>
              <a:t>1</a:t>
            </a:r>
            <a:endParaRPr lang="en-US" sz="4800" dirty="0">
              <a:solidFill>
                <a:srgbClr val="FFFFFF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600" i="1" dirty="0">
                <a:solidFill>
                  <a:srgbClr val="FFFFFF"/>
                </a:solidFill>
              </a:rPr>
              <a:t>1. Department of Dermatology, Stanford University School of Medicine 2. Georgetown University School of Medicine </a:t>
            </a:r>
          </a:p>
          <a:p>
            <a:pPr algn="ctr">
              <a:lnSpc>
                <a:spcPct val="150000"/>
              </a:lnSpc>
            </a:pPr>
            <a:r>
              <a:rPr lang="en-US" sz="3600" i="1" dirty="0">
                <a:solidFill>
                  <a:srgbClr val="FFFFFF"/>
                </a:solidFill>
              </a:rPr>
              <a:t>3. Gorlin Syndrome Alliance</a:t>
            </a:r>
            <a:endParaRPr lang="en-US" sz="4800" b="1" dirty="0">
              <a:solidFill>
                <a:srgbClr val="FFFFFF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70025" y="6206724"/>
            <a:ext cx="15433143" cy="14224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4172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5800" tIns="142901" rIns="285800" bIns="142901" anchor="ctr" anchorCtr="0">
            <a:noAutofit/>
          </a:bodyPr>
          <a:lstStyle/>
          <a:p>
            <a:pPr algn="ctr"/>
            <a:r>
              <a:rPr lang="en" sz="6667" b="1" dirty="0">
                <a:solidFill>
                  <a:srgbClr val="FFFFFF"/>
                </a:solidFill>
              </a:rPr>
              <a:t>Background</a:t>
            </a:r>
            <a:endParaRPr sz="6667" b="1" dirty="0">
              <a:solidFill>
                <a:srgbClr val="FFFFFF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770021" y="33106576"/>
            <a:ext cx="31378354" cy="14224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4172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5800" tIns="142901" rIns="285800" bIns="142901" anchor="ctr" anchorCtr="0">
            <a:noAutofit/>
          </a:bodyPr>
          <a:lstStyle/>
          <a:p>
            <a:pPr algn="ctr"/>
            <a:r>
              <a:rPr lang="en" sz="6667" b="1" dirty="0">
                <a:solidFill>
                  <a:srgbClr val="FFFFFF"/>
                </a:solidFill>
              </a:rPr>
              <a:t>Conclusion</a:t>
            </a:r>
            <a:endParaRPr sz="6667" b="1" dirty="0">
              <a:solidFill>
                <a:srgbClr val="FFFFFF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508765" y="34528976"/>
            <a:ext cx="20555092" cy="559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 marL="609585" indent="-660383">
              <a:buSzPts val="4200"/>
              <a:buChar char="●"/>
            </a:pPr>
            <a:r>
              <a:rPr lang="en-US" sz="3800" dirty="0"/>
              <a:t>As one of the largest survey studies for quality of life in GS, this project provides insight into how GS may impact individual self-perception and future more so than their interactions with the world around them. </a:t>
            </a:r>
          </a:p>
          <a:p>
            <a:pPr marL="609585" indent="-660383">
              <a:buSzPts val="4200"/>
              <a:buChar char="●"/>
            </a:pPr>
            <a:r>
              <a:rPr lang="en-US" sz="3800" dirty="0"/>
              <a:t>While many individuals with GS reported maintaining social, leisure, and intimate relationships, nearly half expressed self-consciousness about appearance and fears about their future.</a:t>
            </a:r>
          </a:p>
          <a:p>
            <a:pPr marL="609585" indent="-660383">
              <a:buSzPts val="4200"/>
              <a:buChar char="●"/>
            </a:pPr>
            <a:r>
              <a:rPr lang="en-US" sz="3800" dirty="0"/>
              <a:t>Anxiety, sadness, and worry about future lesions or surgeries were common, highlighting an emotional burden that may not be apparent from clinical assessments alone.</a:t>
            </a:r>
          </a:p>
          <a:p>
            <a:pPr marL="609585" indent="-660383">
              <a:buSzPts val="4200"/>
              <a:buChar char="●"/>
            </a:pPr>
            <a:r>
              <a:rPr lang="en-US" sz="3800" dirty="0"/>
              <a:t>Our findings suggest that internal self-perception and future uncertainty may impact quality of life more than external social limitation in GS.</a:t>
            </a:r>
          </a:p>
          <a:p>
            <a:pPr marL="609585" indent="-660383">
              <a:buSzPts val="4200"/>
              <a:buChar char="●"/>
            </a:pPr>
            <a:r>
              <a:rPr lang="en-US" sz="3800" dirty="0"/>
              <a:t>More research is needed to understand long-term psychosocial outcomes and to develop targeted support and counseling interventions for this population.</a:t>
            </a:r>
          </a:p>
          <a:p>
            <a:pPr marL="609585" indent="-660383">
              <a:buSzPts val="4200"/>
              <a:buChar char="●"/>
            </a:pPr>
            <a:endParaRPr lang="en-US" sz="3800" dirty="0"/>
          </a:p>
          <a:p>
            <a:pPr marL="609585" indent="-660383">
              <a:buSzPts val="4200"/>
              <a:buChar char="●"/>
            </a:pPr>
            <a:endParaRPr sz="3800" dirty="0"/>
          </a:p>
        </p:txBody>
      </p:sp>
      <p:sp>
        <p:nvSpPr>
          <p:cNvPr id="6" name="Google Shape;58;p13">
            <a:extLst>
              <a:ext uri="{FF2B5EF4-FFF2-40B4-BE49-F238E27FC236}">
                <a16:creationId xmlns:a16="http://schemas.microsoft.com/office/drawing/2014/main" id="{1305D023-AA1B-05CF-FBBC-8AA08EBCD9FA}"/>
              </a:ext>
            </a:extLst>
          </p:cNvPr>
          <p:cNvSpPr txBox="1"/>
          <p:nvPr/>
        </p:nvSpPr>
        <p:spPr>
          <a:xfrm>
            <a:off x="617625" y="7643817"/>
            <a:ext cx="13301573" cy="62156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 marL="609585" indent="-660383">
              <a:buSzPts val="4200"/>
              <a:buChar char="●"/>
            </a:pPr>
            <a:r>
              <a:rPr lang="en-US" sz="4000" dirty="0"/>
              <a:t>The Gorlin Syndrome Alliance has a national registry for patients affected by Gorlin Syndrome (GS) or Nevoid Basal Cell Carcinoma Syndrome.</a:t>
            </a:r>
          </a:p>
          <a:p>
            <a:pPr marL="609585" indent="-660383">
              <a:buSzPts val="4200"/>
              <a:buChar char="●"/>
            </a:pPr>
            <a:r>
              <a:rPr lang="en-US" sz="4000" dirty="0"/>
              <a:t>GS is a rare genetic disorder characterized by multiple basal cell carcinomas, odontogenic </a:t>
            </a:r>
            <a:r>
              <a:rPr lang="en-US" sz="4000" dirty="0" err="1"/>
              <a:t>keratocystic</a:t>
            </a:r>
            <a:r>
              <a:rPr lang="en-US" sz="4000" dirty="0"/>
              <a:t> tumors, skeletal anomalies, and other systemic manifestations. </a:t>
            </a:r>
          </a:p>
          <a:p>
            <a:pPr marL="609585" indent="-660383">
              <a:buSzPts val="4200"/>
              <a:buChar char="●"/>
            </a:pPr>
            <a:r>
              <a:rPr lang="en-US" sz="4000" dirty="0"/>
              <a:t>Patients often face visible skin changes and recurrent procedures which may affect overall quality of life (QoL). </a:t>
            </a:r>
          </a:p>
          <a:p>
            <a:pPr marL="609585" indent="-660383">
              <a:buSzPts val="4200"/>
              <a:buFont typeface="Arial"/>
              <a:buChar char="●"/>
            </a:pPr>
            <a:r>
              <a:rPr lang="en-US" sz="4000" dirty="0"/>
              <a:t>While clinical features and genetics of the syndrome have been well described, the psychosocial impact on has not been thoroughly investigated.</a:t>
            </a:r>
          </a:p>
          <a:p>
            <a:pPr marL="609585" indent="-660383">
              <a:buSzPts val="4200"/>
              <a:buChar char="●"/>
            </a:pPr>
            <a:endParaRPr sz="4000" dirty="0"/>
          </a:p>
        </p:txBody>
      </p:sp>
      <p:sp>
        <p:nvSpPr>
          <p:cNvPr id="10" name="Google Shape;57;p13">
            <a:extLst>
              <a:ext uri="{FF2B5EF4-FFF2-40B4-BE49-F238E27FC236}">
                <a16:creationId xmlns:a16="http://schemas.microsoft.com/office/drawing/2014/main" id="{EB6560DB-4284-71C1-E7AD-5395781C05DE}"/>
              </a:ext>
            </a:extLst>
          </p:cNvPr>
          <p:cNvSpPr txBox="1"/>
          <p:nvPr/>
        </p:nvSpPr>
        <p:spPr>
          <a:xfrm>
            <a:off x="16715232" y="6206724"/>
            <a:ext cx="15433143" cy="14224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4172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5800" tIns="142901" rIns="285800" bIns="142901" anchor="ctr" anchorCtr="0">
            <a:noAutofit/>
          </a:bodyPr>
          <a:lstStyle/>
          <a:p>
            <a:pPr algn="ctr"/>
            <a:r>
              <a:rPr lang="en" sz="6667" b="1" dirty="0">
                <a:solidFill>
                  <a:srgbClr val="FFFFFF"/>
                </a:solidFill>
              </a:rPr>
              <a:t>Methods</a:t>
            </a:r>
            <a:endParaRPr sz="6667" b="1" dirty="0">
              <a:solidFill>
                <a:srgbClr val="FFFFFF"/>
              </a:solidFill>
            </a:endParaRPr>
          </a:p>
        </p:txBody>
      </p:sp>
      <p:sp>
        <p:nvSpPr>
          <p:cNvPr id="11" name="Google Shape;58;p13">
            <a:extLst>
              <a:ext uri="{FF2B5EF4-FFF2-40B4-BE49-F238E27FC236}">
                <a16:creationId xmlns:a16="http://schemas.microsoft.com/office/drawing/2014/main" id="{27E19D23-B075-B7CC-6CEE-5F0D9C2300F4}"/>
              </a:ext>
            </a:extLst>
          </p:cNvPr>
          <p:cNvSpPr txBox="1"/>
          <p:nvPr/>
        </p:nvSpPr>
        <p:spPr>
          <a:xfrm>
            <a:off x="19304127" y="7753222"/>
            <a:ext cx="12996644" cy="666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 marL="609585" indent="-660383">
              <a:buSzPts val="4200"/>
              <a:buChar char="●"/>
            </a:pPr>
            <a:r>
              <a:rPr lang="en-US" sz="4100" dirty="0"/>
              <a:t>Participants can self enroll into the Gorlin Syndrome Alliance registry.</a:t>
            </a:r>
          </a:p>
          <a:p>
            <a:pPr marL="609585" indent="-660383">
              <a:buSzPts val="4200"/>
              <a:buChar char="●"/>
            </a:pPr>
            <a:r>
              <a:rPr lang="en-US" sz="4100" dirty="0"/>
              <a:t>After registration, participants can access questionnaires about their medical history and receive information regarding new surveys.</a:t>
            </a:r>
          </a:p>
          <a:p>
            <a:pPr marL="609585" indent="-660383">
              <a:buSzPts val="4200"/>
              <a:buChar char="●"/>
            </a:pPr>
            <a:r>
              <a:rPr lang="en-US" sz="4100" dirty="0"/>
              <a:t>A quality-of-life survey was sent out through this registry from June 2021-July 2025.</a:t>
            </a:r>
          </a:p>
          <a:p>
            <a:pPr marL="609585" indent="-660383">
              <a:buSzPts val="4200"/>
              <a:buChar char="●"/>
            </a:pPr>
            <a:r>
              <a:rPr lang="en-US" sz="4100" dirty="0"/>
              <a:t>This survey consisted of nearly 50 questions asking participants about their self perception of themselves and their condition, how this may affect their interactions with others, and school/work activities.</a:t>
            </a:r>
            <a:endParaRPr sz="4100" dirty="0"/>
          </a:p>
        </p:txBody>
      </p:sp>
      <p:sp>
        <p:nvSpPr>
          <p:cNvPr id="12" name="Google Shape;57;p13">
            <a:extLst>
              <a:ext uri="{FF2B5EF4-FFF2-40B4-BE49-F238E27FC236}">
                <a16:creationId xmlns:a16="http://schemas.microsoft.com/office/drawing/2014/main" id="{DAA83781-1F5C-F7B4-4CB4-3DE20AE64E0C}"/>
              </a:ext>
            </a:extLst>
          </p:cNvPr>
          <p:cNvSpPr txBox="1"/>
          <p:nvPr/>
        </p:nvSpPr>
        <p:spPr>
          <a:xfrm>
            <a:off x="922421" y="15860860"/>
            <a:ext cx="31378354" cy="14224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rgbClr val="C4172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5800" tIns="142901" rIns="285800" bIns="142901" anchor="ctr" anchorCtr="0">
            <a:noAutofit/>
          </a:bodyPr>
          <a:lstStyle/>
          <a:p>
            <a:pPr algn="ctr"/>
            <a:r>
              <a:rPr lang="en" sz="6667" b="1" dirty="0">
                <a:solidFill>
                  <a:srgbClr val="FFFFFF"/>
                </a:solidFill>
              </a:rPr>
              <a:t>Results</a:t>
            </a:r>
            <a:endParaRPr sz="6667" b="1" dirty="0">
              <a:solidFill>
                <a:srgbClr val="FFFFFF"/>
              </a:solidFill>
            </a:endParaRPr>
          </a:p>
        </p:txBody>
      </p:sp>
      <p:sp>
        <p:nvSpPr>
          <p:cNvPr id="13" name="Google Shape;58;p13">
            <a:extLst>
              <a:ext uri="{FF2B5EF4-FFF2-40B4-BE49-F238E27FC236}">
                <a16:creationId xmlns:a16="http://schemas.microsoft.com/office/drawing/2014/main" id="{66BCBBC6-733B-4C40-1218-ABAE1730BBDC}"/>
              </a:ext>
            </a:extLst>
          </p:cNvPr>
          <p:cNvSpPr txBox="1"/>
          <p:nvPr/>
        </p:nvSpPr>
        <p:spPr>
          <a:xfrm>
            <a:off x="922421" y="17529847"/>
            <a:ext cx="13846528" cy="524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 marL="609585" indent="-660383">
              <a:buSzPts val="4200"/>
              <a:buChar char="●"/>
            </a:pPr>
            <a:r>
              <a:rPr lang="en-US" sz="4100" dirty="0"/>
              <a:t>There were 116 respondents and 92 participants completed the survey (79.3% completion rate).</a:t>
            </a:r>
          </a:p>
          <a:p>
            <a:pPr marL="609585" indent="-660383">
              <a:buSzPts val="4200"/>
              <a:buChar char="●"/>
            </a:pPr>
            <a:r>
              <a:rPr lang="en-US" sz="4100" dirty="0"/>
              <a:t>33 participants were between 0-18 years old and 59 participants were 19 years old or older.</a:t>
            </a:r>
          </a:p>
        </p:txBody>
      </p:sp>
      <p:pic>
        <p:nvPicPr>
          <p:cNvPr id="1026" name="Picture 2" descr="Contact Us - Gorlin Syndrome Alliance">
            <a:extLst>
              <a:ext uri="{FF2B5EF4-FFF2-40B4-BE49-F238E27FC236}">
                <a16:creationId xmlns:a16="http://schemas.microsoft.com/office/drawing/2014/main" id="{0A710F83-6626-C1C4-5114-E929F90C7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6239" y="41350746"/>
            <a:ext cx="5896011" cy="224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EC72D6F-FF6F-40E5-6477-3877AFCBD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926079"/>
              </p:ext>
            </p:extLst>
          </p:nvPr>
        </p:nvGraphicFramePr>
        <p:xfrm>
          <a:off x="962490" y="21862679"/>
          <a:ext cx="12504160" cy="11093232"/>
        </p:xfrm>
        <a:graphic>
          <a:graphicData uri="http://schemas.openxmlformats.org/drawingml/2006/table">
            <a:tbl>
              <a:tblPr firstRow="1" firstCol="1" bandRow="1">
                <a:tableStyleId>{B1DCBD01-56D8-4911-AD41-D038A264542B}</a:tableStyleId>
              </a:tblPr>
              <a:tblGrid>
                <a:gridCol w="9197711">
                  <a:extLst>
                    <a:ext uri="{9D8B030D-6E8A-4147-A177-3AD203B41FA5}">
                      <a16:colId xmlns:a16="http://schemas.microsoft.com/office/drawing/2014/main" val="2106710089"/>
                    </a:ext>
                  </a:extLst>
                </a:gridCol>
                <a:gridCol w="3306449">
                  <a:extLst>
                    <a:ext uri="{9D8B030D-6E8A-4147-A177-3AD203B41FA5}">
                      <a16:colId xmlns:a16="http://schemas.microsoft.com/office/drawing/2014/main" val="2873281054"/>
                    </a:ext>
                  </a:extLst>
                </a:gridCol>
              </a:tblGrid>
              <a:tr h="37977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4000" b="1" dirty="0">
                          <a:effectLst/>
                        </a:rPr>
                        <a:t>Race</a:t>
                      </a:r>
                      <a:endParaRPr lang="en-US" sz="4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250121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White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88.0%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7846975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Asian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4.3%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86987466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Other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2.2%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51824975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American Indian/Alaska Native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2.2%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03309611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Black or African American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2.2%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3941189"/>
                  </a:ext>
                </a:extLst>
              </a:tr>
              <a:tr h="7360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Native Hawaiian or Pacific Islander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1.1%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52806935"/>
                  </a:ext>
                </a:extLst>
              </a:tr>
              <a:tr h="37977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4000" b="1" dirty="0">
                          <a:effectLst/>
                        </a:rPr>
                        <a:t>Ethnicity</a:t>
                      </a:r>
                      <a:endParaRPr lang="en-US" sz="4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085882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Not Hispanic/Latino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95.7%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9962873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Hispanic/Latino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3.3%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31139482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Declined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1.1%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81221121"/>
                  </a:ext>
                </a:extLst>
              </a:tr>
              <a:tr h="37977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4000" b="1" dirty="0">
                          <a:effectLst/>
                        </a:rPr>
                        <a:t>Gender</a:t>
                      </a:r>
                      <a:endParaRPr lang="en-US" sz="4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406173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Female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71.7%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86988419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Male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28.3%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91261709"/>
                  </a:ext>
                </a:extLst>
              </a:tr>
              <a:tr h="37977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4000" b="1" dirty="0">
                          <a:effectLst/>
                        </a:rPr>
                        <a:t>Age (in years)</a:t>
                      </a:r>
                      <a:endParaRPr lang="en-US" sz="4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996082"/>
                  </a:ext>
                </a:extLst>
              </a:tr>
              <a:tr h="7360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Mean (Std. Deviation)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>
                          <a:effectLst/>
                        </a:rPr>
                        <a:t>33.2 (21.8)</a:t>
                      </a:r>
                      <a:endParaRPr lang="en-US" sz="4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31754658"/>
                  </a:ext>
                </a:extLst>
              </a:tr>
              <a:tr h="3797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Range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4000" dirty="0">
                          <a:effectLst/>
                        </a:rPr>
                        <a:t>0-73</a:t>
                      </a:r>
                      <a:endParaRPr lang="en-US" sz="4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45281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067620D-B0E4-D6D6-9192-1497FC38A6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818135"/>
              </p:ext>
            </p:extLst>
          </p:nvPr>
        </p:nvGraphicFramePr>
        <p:xfrm>
          <a:off x="14681196" y="18229132"/>
          <a:ext cx="17467179" cy="14753346"/>
        </p:xfrm>
        <a:graphic>
          <a:graphicData uri="http://schemas.openxmlformats.org/drawingml/2006/table">
            <a:tbl>
              <a:tblPr firstRow="1" firstCol="1" bandRow="1">
                <a:tableStyleId>{B1DCBD01-56D8-4911-AD41-D038A264542B}</a:tableStyleId>
              </a:tblPr>
              <a:tblGrid>
                <a:gridCol w="10464805">
                  <a:extLst>
                    <a:ext uri="{9D8B030D-6E8A-4147-A177-3AD203B41FA5}">
                      <a16:colId xmlns:a16="http://schemas.microsoft.com/office/drawing/2014/main" val="4161419187"/>
                    </a:ext>
                  </a:extLst>
                </a:gridCol>
                <a:gridCol w="124691">
                  <a:extLst>
                    <a:ext uri="{9D8B030D-6E8A-4147-A177-3AD203B41FA5}">
                      <a16:colId xmlns:a16="http://schemas.microsoft.com/office/drawing/2014/main" val="379733336"/>
                    </a:ext>
                  </a:extLst>
                </a:gridCol>
                <a:gridCol w="6877683">
                  <a:extLst>
                    <a:ext uri="{9D8B030D-6E8A-4147-A177-3AD203B41FA5}">
                      <a16:colId xmlns:a16="http://schemas.microsoft.com/office/drawing/2014/main" val="2967272438"/>
                    </a:ext>
                  </a:extLst>
                </a:gridCol>
              </a:tblGrid>
              <a:tr h="1148423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3500" b="1" dirty="0">
                          <a:effectLst/>
                        </a:rPr>
                        <a:t>Over the past week, the participant felt this emotion all/most/a good bit of the time due to GS</a:t>
                      </a: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613258"/>
                  </a:ext>
                </a:extLst>
              </a:tr>
              <a:tr h="5914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Anxious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28.3%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621381"/>
                  </a:ext>
                </a:extLst>
              </a:tr>
              <a:tr h="5914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Sad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21.7%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593597"/>
                  </a:ext>
                </a:extLst>
              </a:tr>
              <a:tr h="5914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Angry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13.0%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464298"/>
                  </a:ext>
                </a:extLst>
              </a:tr>
              <a:tr h="646946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3500" b="1" dirty="0">
                          <a:effectLst/>
                        </a:rPr>
                        <a:t>Over the past week, the participant felt worried about the following issues due to GS</a:t>
                      </a: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240792"/>
                  </a:ext>
                </a:extLst>
              </a:tr>
              <a:tr h="5914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Needing surgery or procedures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43.5%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866596"/>
                  </a:ext>
                </a:extLst>
              </a:tr>
              <a:tr h="5914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Lesions going deeper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34.8%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9909"/>
                  </a:ext>
                </a:extLst>
              </a:tr>
              <a:tr h="5914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Where the next lesion will appear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33.7%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46785"/>
                  </a:ext>
                </a:extLst>
              </a:tr>
              <a:tr h="5914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When the next lesion will appear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32.6%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631719"/>
                  </a:ext>
                </a:extLst>
              </a:tr>
              <a:tr h="1148423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3500" b="1" dirty="0">
                          <a:effectLst/>
                        </a:rPr>
                        <a:t>Over the past week, the participant avoided these activities due to GS all/most/a good bit of the time</a:t>
                      </a: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400612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Leisure/social activities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16.3%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98591956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Intimate relationships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15.2%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81093220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Meeting new people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14.1%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27088726"/>
                  </a:ext>
                </a:extLst>
              </a:tr>
              <a:tr h="1148423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3500" b="1" dirty="0">
                          <a:effectLst/>
                        </a:rPr>
                        <a:t>Participants definitely/somewhat agreed to having these feelings about their appearance</a:t>
                      </a:r>
                    </a:p>
                  </a:txBody>
                  <a:tcPr marL="68580" marR="68580" marT="0" marB="0" anchor="b">
                    <a:solidFill>
                      <a:srgbClr val="D4B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880337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Self-conscious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50.0%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60857279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Insecure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46.7%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86167042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Anxious when people look at them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40.2%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65370423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Unhappy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39.1%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68668294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Stressed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35.9%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99171167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Depressed when they look in the mirror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33.7%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49255947"/>
                  </a:ext>
                </a:extLst>
              </a:tr>
              <a:tr h="5914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>
                          <a:effectLst/>
                        </a:rPr>
                        <a:t>Avoids friends/family because of their appearance</a:t>
                      </a: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endParaRPr lang="en-US" sz="3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3500" dirty="0">
                          <a:effectLst/>
                        </a:rPr>
                        <a:t>17.4%</a:t>
                      </a:r>
                      <a:endParaRPr lang="en-US" sz="3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80087544"/>
                  </a:ext>
                </a:extLst>
              </a:tr>
            </a:tbl>
          </a:graphicData>
        </a:graphic>
      </p:graphicFrame>
      <p:sp>
        <p:nvSpPr>
          <p:cNvPr id="16" name="Google Shape;58;p13">
            <a:extLst>
              <a:ext uri="{FF2B5EF4-FFF2-40B4-BE49-F238E27FC236}">
                <a16:creationId xmlns:a16="http://schemas.microsoft.com/office/drawing/2014/main" id="{1199F5B5-6657-F124-9603-AA50CC9992CE}"/>
              </a:ext>
            </a:extLst>
          </p:cNvPr>
          <p:cNvSpPr txBox="1"/>
          <p:nvPr/>
        </p:nvSpPr>
        <p:spPr>
          <a:xfrm>
            <a:off x="766218" y="20861264"/>
            <a:ext cx="13846528" cy="896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>
              <a:buSzPts val="4200"/>
            </a:pPr>
            <a:r>
              <a:rPr lang="en-US" sz="4100" b="1" u="sng" dirty="0"/>
              <a:t>Table 1</a:t>
            </a:r>
            <a:r>
              <a:rPr lang="en-US" sz="4100" dirty="0"/>
              <a:t>: Demographic summary of participants.</a:t>
            </a:r>
          </a:p>
        </p:txBody>
      </p:sp>
      <p:sp>
        <p:nvSpPr>
          <p:cNvPr id="18" name="Google Shape;58;p13">
            <a:extLst>
              <a:ext uri="{FF2B5EF4-FFF2-40B4-BE49-F238E27FC236}">
                <a16:creationId xmlns:a16="http://schemas.microsoft.com/office/drawing/2014/main" id="{37EB9FC5-3BCC-CABB-0D4C-9FC109D75FC5}"/>
              </a:ext>
            </a:extLst>
          </p:cNvPr>
          <p:cNvSpPr txBox="1"/>
          <p:nvPr/>
        </p:nvSpPr>
        <p:spPr>
          <a:xfrm>
            <a:off x="14426904" y="17324047"/>
            <a:ext cx="16550677" cy="896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>
              <a:buSzPts val="4200"/>
            </a:pPr>
            <a:r>
              <a:rPr lang="en-US" sz="4100" b="1" u="sng" dirty="0"/>
              <a:t>Table 2</a:t>
            </a:r>
            <a:r>
              <a:rPr lang="en-US" sz="4100" dirty="0"/>
              <a:t>: Participant response summary from QOL questionnaire.</a:t>
            </a:r>
          </a:p>
        </p:txBody>
      </p:sp>
      <p:sp>
        <p:nvSpPr>
          <p:cNvPr id="20" name="Google Shape;58;p13">
            <a:extLst>
              <a:ext uri="{FF2B5EF4-FFF2-40B4-BE49-F238E27FC236}">
                <a16:creationId xmlns:a16="http://schemas.microsoft.com/office/drawing/2014/main" id="{B5EBEBAD-0FA7-974E-E1A4-FD4DCAACA03A}"/>
              </a:ext>
            </a:extLst>
          </p:cNvPr>
          <p:cNvSpPr txBox="1"/>
          <p:nvPr/>
        </p:nvSpPr>
        <p:spPr>
          <a:xfrm>
            <a:off x="21600118" y="34679641"/>
            <a:ext cx="10548257" cy="896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 algn="ctr">
              <a:buSzPts val="4200"/>
            </a:pPr>
            <a:r>
              <a:rPr lang="en-US" sz="4100" b="1" dirty="0"/>
              <a:t>Scan the code to learn more about GS and joining the national registry!</a:t>
            </a:r>
          </a:p>
        </p:txBody>
      </p:sp>
      <p:pic>
        <p:nvPicPr>
          <p:cNvPr id="23" name="Picture 2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1C6E6D8-9761-F4B8-F258-C6E1D44EF74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0283" t="9879" r="10114" b="10254"/>
          <a:stretch>
            <a:fillRect/>
          </a:stretch>
        </p:blipFill>
        <p:spPr>
          <a:xfrm>
            <a:off x="24704994" y="36607659"/>
            <a:ext cx="4338499" cy="4352866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9288C58-C1A7-E7B3-1535-6B088AE98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7228" y="7753222"/>
            <a:ext cx="5370887" cy="715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Google Shape;58;p13">
            <a:extLst>
              <a:ext uri="{FF2B5EF4-FFF2-40B4-BE49-F238E27FC236}">
                <a16:creationId xmlns:a16="http://schemas.microsoft.com/office/drawing/2014/main" id="{CEF3C798-A5BE-11BC-5490-1A3E3778B927}"/>
              </a:ext>
            </a:extLst>
          </p:cNvPr>
          <p:cNvSpPr txBox="1"/>
          <p:nvPr/>
        </p:nvSpPr>
        <p:spPr>
          <a:xfrm>
            <a:off x="14205875" y="14813670"/>
            <a:ext cx="4811444" cy="1189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800" tIns="142901" rIns="285800" bIns="142901" anchor="t" anchorCtr="0">
            <a:noAutofit/>
          </a:bodyPr>
          <a:lstStyle/>
          <a:p>
            <a:pPr>
              <a:buSzPts val="4200"/>
            </a:pPr>
            <a:r>
              <a:rPr lang="en-US" sz="2500" i="1" dirty="0"/>
              <a:t>Image from Lahcen et. al. </a:t>
            </a:r>
          </a:p>
          <a:p>
            <a:pPr>
              <a:buSzPts val="4200"/>
            </a:pPr>
            <a:r>
              <a:rPr lang="en-US" sz="2500" i="1" dirty="0"/>
              <a:t>DOI: 10.15761/OHC.1000140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10474</TotalTime>
  <Words>682</Words>
  <Application>Microsoft Macintosh PowerPoint</Application>
  <PresentationFormat>Custom</PresentationFormat>
  <Paragraphs>96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Jordan Bui</cp:lastModifiedBy>
  <cp:revision>30</cp:revision>
  <cp:lastPrinted>2025-06-03T02:48:17Z</cp:lastPrinted>
  <dcterms:modified xsi:type="dcterms:W3CDTF">2025-10-03T08:18:33Z</dcterms:modified>
</cp:coreProperties>
</file>